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10287000" cx="18288000"/>
  <p:notesSz cx="6858000" cy="9144000"/>
  <p:embeddedFontLst>
    <p:embeddedFont>
      <p:font typeface="Montserrat"/>
      <p:regular r:id="rId20"/>
      <p:bold r:id="rId21"/>
      <p:italic r:id="rId22"/>
      <p:boldItalic r:id="rId23"/>
    </p:embeddedFont>
    <p:embeddedFont>
      <p:font typeface="Lato"/>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28" roundtripDataSignature="AMtx7mgfGEoRColLzMe8+zh/NtZxqugwo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regular.fntdata"/><Relationship Id="rId22" Type="http://schemas.openxmlformats.org/officeDocument/2006/relationships/font" Target="fonts/Montserrat-italic.fntdata"/><Relationship Id="rId21" Type="http://schemas.openxmlformats.org/officeDocument/2006/relationships/font" Target="fonts/Montserrat-bold.fntdata"/><Relationship Id="rId24" Type="http://schemas.openxmlformats.org/officeDocument/2006/relationships/font" Target="fonts/Lato-regular.fntdata"/><Relationship Id="rId23" Type="http://schemas.openxmlformats.org/officeDocument/2006/relationships/font" Target="fonts/Montserrat-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Lato-italic.fntdata"/><Relationship Id="rId25" Type="http://schemas.openxmlformats.org/officeDocument/2006/relationships/font" Target="fonts/Lato-bold.fntdata"/><Relationship Id="rId28" Type="http://customschemas.google.com/relationships/presentationmetadata" Target="metadata"/><Relationship Id="rId27" Type="http://schemas.openxmlformats.org/officeDocument/2006/relationships/font" Target="fonts/Lato-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e85d792b43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3e85d792b4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edb67c0a26_0_3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3edb67c0a26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ef545e93e3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3ef545e93e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3ef545e93e3_0_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3ef545e93e3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ef545e93e3_1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3ef545e93e3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3ef545e93e3_1_3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3ef545e93e3_1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3e85d792b43_1_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3e85d792b43_1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e85d792b43_1_2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3e85d792b43_1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f31f3aaa3c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3f31f3aaa3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ead39461f5_0_3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3ead39461f5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ead39461f5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3ead39461f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edb67c0a26_0_5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edb67c0a26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edb67c0a26_0_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3edb67c0a2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edb67c0a26_0_7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3edb67c0a26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2"/>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3"/>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3"/>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4"/>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6"/>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6"/>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7"/>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7"/>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8"/>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8"/>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8"/>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8"/>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0"/>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0"/>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10"/>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1"/>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1"/>
          <p:cNvSpPr/>
          <p:nvPr>
            <p:ph idx="2" type="pic"/>
          </p:nvPr>
        </p:nvSpPr>
        <p:spPr>
          <a:xfrm>
            <a:off x="1792288" y="612775"/>
            <a:ext cx="5486400" cy="4114800"/>
          </a:xfrm>
          <a:prstGeom prst="rect">
            <a:avLst/>
          </a:prstGeom>
          <a:noFill/>
          <a:ln>
            <a:noFill/>
          </a:ln>
        </p:spPr>
      </p:sp>
      <p:sp>
        <p:nvSpPr>
          <p:cNvPr id="64" name="Google Shape;64;p11"/>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hyperlink" Target="mailto:mgranof@bidmc.harvard.edu" TargetMode="External"/><Relationship Id="rId7" Type="http://schemas.openxmlformats.org/officeDocument/2006/relationships/hyperlink" Target="mailto:ktledley@bidmc.harvard.edu"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hyperlink" Target="mailto:mgranof@bidmc.harvard.edu" TargetMode="External"/><Relationship Id="rId7" Type="http://schemas.openxmlformats.org/officeDocument/2006/relationships/hyperlink" Target="mailto:ktledley@bidmc.harvard.edu"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7.png"/><Relationship Id="rId5" Type="http://schemas.openxmlformats.org/officeDocument/2006/relationships/hyperlink" Target="https://futurism.com/artificial-intelligence/chatgpt-crashing-out-openai-retiring-gpt-4o" TargetMode="External"/><Relationship Id="rId6" Type="http://schemas.openxmlformats.org/officeDocument/2006/relationships/hyperlink" Target="https://www.technologyreview.com/2025/08/15/1121900/gpt4o-grief-ai-companion/" TargetMode="External"/><Relationship Id="rId7" Type="http://schemas.openxmlformats.org/officeDocument/2006/relationships/image" Target="../media/image8.png"/><Relationship Id="rId8"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hyperlink" Target="mailto:mgranof@bidmc.harvard.edu" TargetMode="External"/><Relationship Id="rId7" Type="http://schemas.openxmlformats.org/officeDocument/2006/relationships/hyperlink" Target="mailto:ktledley@bidmc.harvard.edu"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4FF"/>
        </a:solidFill>
      </p:bgPr>
    </p:bg>
    <p:spTree>
      <p:nvGrpSpPr>
        <p:cNvPr id="83" name="Shape 83"/>
        <p:cNvGrpSpPr/>
        <p:nvPr/>
      </p:nvGrpSpPr>
      <p:grpSpPr>
        <a:xfrm>
          <a:off x="0" y="0"/>
          <a:ext cx="0" cy="0"/>
          <a:chOff x="0" y="0"/>
          <a:chExt cx="0" cy="0"/>
        </a:xfrm>
      </p:grpSpPr>
      <p:pic>
        <p:nvPicPr>
          <p:cNvPr id="84" name="Google Shape;84;g3e85d792b43_0_0" title="logo_full_light-CcxDeQOK.png"/>
          <p:cNvPicPr preferRelativeResize="0"/>
          <p:nvPr/>
        </p:nvPicPr>
        <p:blipFill rotWithShape="1">
          <a:blip r:embed="rId3">
            <a:alphaModFix/>
          </a:blip>
          <a:srcRect b="0" l="0" r="64656" t="0"/>
          <a:stretch/>
        </p:blipFill>
        <p:spPr>
          <a:xfrm>
            <a:off x="1989050" y="1378550"/>
            <a:ext cx="8858299" cy="8373350"/>
          </a:xfrm>
          <a:prstGeom prst="rect">
            <a:avLst/>
          </a:prstGeom>
          <a:noFill/>
          <a:ln>
            <a:noFill/>
          </a:ln>
        </p:spPr>
      </p:pic>
      <p:sp>
        <p:nvSpPr>
          <p:cNvPr id="85" name="Google Shape;85;g3e85d792b43_0_0"/>
          <p:cNvSpPr/>
          <p:nvPr/>
        </p:nvSpPr>
        <p:spPr>
          <a:xfrm>
            <a:off x="12750900" y="0"/>
            <a:ext cx="5537095" cy="1059472"/>
          </a:xfrm>
          <a:custGeom>
            <a:rect b="b" l="l" r="r" t="t"/>
            <a:pathLst>
              <a:path extrusionOk="0" h="617768" w="3228627">
                <a:moveTo>
                  <a:pt x="0" y="0"/>
                </a:moveTo>
                <a:lnTo>
                  <a:pt x="3228628" y="0"/>
                </a:lnTo>
                <a:lnTo>
                  <a:pt x="3228628" y="617767"/>
                </a:lnTo>
                <a:lnTo>
                  <a:pt x="0" y="617767"/>
                </a:lnTo>
                <a:lnTo>
                  <a:pt x="0" y="0"/>
                </a:lnTo>
                <a:close/>
              </a:path>
            </a:pathLst>
          </a:custGeom>
          <a:blipFill rotWithShape="1">
            <a:blip r:embed="rId4">
              <a:alphaModFix/>
            </a:blip>
            <a:stretch>
              <a:fillRect b="-102721" l="-1609" r="0" t="-9599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86" name="Google Shape;86;g3e85d792b43_0_0"/>
          <p:cNvGrpSpPr/>
          <p:nvPr/>
        </p:nvGrpSpPr>
        <p:grpSpPr>
          <a:xfrm>
            <a:off x="14430708" y="1195175"/>
            <a:ext cx="3857293" cy="4789989"/>
            <a:chOff x="0" y="-38100"/>
            <a:chExt cx="1478740" cy="1836300"/>
          </a:xfrm>
        </p:grpSpPr>
        <p:sp>
          <p:nvSpPr>
            <p:cNvPr id="87" name="Google Shape;87;g3e85d792b43_0_0"/>
            <p:cNvSpPr/>
            <p:nvPr/>
          </p:nvSpPr>
          <p:spPr>
            <a:xfrm>
              <a:off x="0" y="0"/>
              <a:ext cx="1478740" cy="1798180"/>
            </a:xfrm>
            <a:custGeom>
              <a:rect b="b" l="l" r="r" t="t"/>
              <a:pathLst>
                <a:path extrusionOk="0" h="1798180" w="1478740">
                  <a:moveTo>
                    <a:pt x="0" y="0"/>
                  </a:moveTo>
                  <a:lnTo>
                    <a:pt x="1478740" y="0"/>
                  </a:lnTo>
                  <a:lnTo>
                    <a:pt x="1478740" y="1798180"/>
                  </a:lnTo>
                  <a:lnTo>
                    <a:pt x="0" y="1798180"/>
                  </a:lnTo>
                  <a:close/>
                </a:path>
              </a:pathLst>
            </a:custGeom>
            <a:solidFill>
              <a:srgbClr val="2E266D"/>
            </a:solidFill>
            <a:ln>
              <a:noFill/>
            </a:ln>
          </p:spPr>
          <p:txBody>
            <a:bodyPr anchorCtr="0" anchor="t" bIns="31400" lIns="62825" spcFirstLastPara="1" rIns="62825" wrap="square" tIns="31400">
              <a:noAutofit/>
            </a:bodyPr>
            <a:lstStyle/>
            <a:p>
              <a:pPr indent="0" lvl="0" marL="0" marR="0" rtl="0" algn="l">
                <a:spcBef>
                  <a:spcPts val="0"/>
                </a:spcBef>
                <a:spcAft>
                  <a:spcPts val="0"/>
                </a:spcAft>
                <a:buNone/>
              </a:pPr>
              <a:r>
                <a:t/>
              </a:r>
              <a:endParaRPr sz="1237">
                <a:solidFill>
                  <a:schemeClr val="dk1"/>
                </a:solidFill>
                <a:latin typeface="Calibri"/>
                <a:ea typeface="Calibri"/>
                <a:cs typeface="Calibri"/>
                <a:sym typeface="Calibri"/>
              </a:endParaRPr>
            </a:p>
          </p:txBody>
        </p:sp>
        <p:sp>
          <p:nvSpPr>
            <p:cNvPr id="88" name="Google Shape;88;g3e85d792b43_0_0"/>
            <p:cNvSpPr txBox="1"/>
            <p:nvPr/>
          </p:nvSpPr>
          <p:spPr>
            <a:xfrm>
              <a:off x="0" y="-38100"/>
              <a:ext cx="1478700" cy="1836300"/>
            </a:xfrm>
            <a:prstGeom prst="rect">
              <a:avLst/>
            </a:prstGeom>
            <a:noFill/>
            <a:ln>
              <a:noFill/>
            </a:ln>
          </p:spPr>
          <p:txBody>
            <a:bodyPr anchorCtr="0" anchor="ctr" bIns="34900" lIns="34900" spcFirstLastPara="1" rIns="34900" wrap="square" tIns="34900">
              <a:noAutofit/>
            </a:bodyPr>
            <a:lstStyle/>
            <a:p>
              <a:pPr indent="0" lvl="0" marL="0" marR="0" rtl="0" algn="ctr">
                <a:lnSpc>
                  <a:spcPct val="147722"/>
                </a:lnSpc>
                <a:spcBef>
                  <a:spcPts val="0"/>
                </a:spcBef>
                <a:spcAft>
                  <a:spcPts val="0"/>
                </a:spcAft>
                <a:buNone/>
              </a:pPr>
              <a:r>
                <a:t/>
              </a:r>
              <a:endParaRPr sz="1237">
                <a:solidFill>
                  <a:schemeClr val="dk1"/>
                </a:solidFill>
                <a:latin typeface="Calibri"/>
                <a:ea typeface="Calibri"/>
                <a:cs typeface="Calibri"/>
                <a:sym typeface="Calibri"/>
              </a:endParaRPr>
            </a:p>
          </p:txBody>
        </p:sp>
      </p:grpSp>
      <p:sp>
        <p:nvSpPr>
          <p:cNvPr id="89" name="Google Shape;89;g3e85d792b43_0_0"/>
          <p:cNvSpPr/>
          <p:nvPr/>
        </p:nvSpPr>
        <p:spPr>
          <a:xfrm>
            <a:off x="14840413" y="2722298"/>
            <a:ext cx="3093619" cy="3051385"/>
          </a:xfrm>
          <a:custGeom>
            <a:rect b="b" l="l" r="r" t="t"/>
            <a:pathLst>
              <a:path extrusionOk="0" h="4223370" w="4223370">
                <a:moveTo>
                  <a:pt x="0" y="0"/>
                </a:moveTo>
                <a:lnTo>
                  <a:pt x="4223370" y="0"/>
                </a:lnTo>
                <a:lnTo>
                  <a:pt x="4223370" y="4223370"/>
                </a:lnTo>
                <a:lnTo>
                  <a:pt x="0" y="4223370"/>
                </a:lnTo>
                <a:lnTo>
                  <a:pt x="0" y="0"/>
                </a:lnTo>
                <a:close/>
              </a:path>
            </a:pathLst>
          </a:custGeom>
          <a:noFill/>
          <a:ln>
            <a:noFill/>
          </a:ln>
        </p:spPr>
        <p:txBody>
          <a:bodyPr anchorCtr="0" anchor="t" bIns="31400" lIns="62825" spcFirstLastPara="1" rIns="62825" wrap="square" tIns="31400">
            <a:noAutofit/>
          </a:bodyPr>
          <a:lstStyle/>
          <a:p>
            <a:pPr indent="0" lvl="0" marL="0" marR="0" rtl="0" algn="l">
              <a:spcBef>
                <a:spcPts val="0"/>
              </a:spcBef>
              <a:spcAft>
                <a:spcPts val="0"/>
              </a:spcAft>
              <a:buNone/>
            </a:pPr>
            <a:r>
              <a:t/>
            </a:r>
            <a:endParaRPr sz="1237">
              <a:solidFill>
                <a:schemeClr val="dk1"/>
              </a:solidFill>
              <a:latin typeface="Calibri"/>
              <a:ea typeface="Calibri"/>
              <a:cs typeface="Calibri"/>
              <a:sym typeface="Calibri"/>
            </a:endParaRPr>
          </a:p>
        </p:txBody>
      </p:sp>
      <p:sp>
        <p:nvSpPr>
          <p:cNvPr id="90" name="Google Shape;90;g3e85d792b43_0_0"/>
          <p:cNvSpPr/>
          <p:nvPr/>
        </p:nvSpPr>
        <p:spPr>
          <a:xfrm>
            <a:off x="14970173" y="2843996"/>
            <a:ext cx="2830217" cy="2822214"/>
          </a:xfrm>
          <a:custGeom>
            <a:rect b="b" l="l" r="r" t="t"/>
            <a:pathLst>
              <a:path extrusionOk="0" h="3484215" w="3420202">
                <a:moveTo>
                  <a:pt x="0" y="0"/>
                </a:moveTo>
                <a:lnTo>
                  <a:pt x="3420202" y="0"/>
                </a:lnTo>
                <a:lnTo>
                  <a:pt x="3420202" y="3484214"/>
                </a:lnTo>
                <a:lnTo>
                  <a:pt x="0" y="3484214"/>
                </a:lnTo>
                <a:lnTo>
                  <a:pt x="0" y="0"/>
                </a:lnTo>
                <a:close/>
              </a:path>
            </a:pathLst>
          </a:custGeom>
          <a:blipFill rotWithShape="1">
            <a:blip r:embed="rId5">
              <a:alphaModFix/>
            </a:blip>
            <a:stretch>
              <a:fillRect b="0" l="-2940" r="-2369" t="-3379"/>
            </a:stretch>
          </a:blipFill>
          <a:ln>
            <a:noFill/>
          </a:ln>
        </p:spPr>
        <p:txBody>
          <a:bodyPr anchorCtr="0" anchor="t" bIns="31400" lIns="62825" spcFirstLastPara="1" rIns="62825" wrap="square" tIns="31400">
            <a:noAutofit/>
          </a:bodyPr>
          <a:lstStyle/>
          <a:p>
            <a:pPr indent="0" lvl="0" marL="0" marR="0" rtl="0" algn="l">
              <a:spcBef>
                <a:spcPts val="0"/>
              </a:spcBef>
              <a:spcAft>
                <a:spcPts val="0"/>
              </a:spcAft>
              <a:buNone/>
            </a:pPr>
            <a:r>
              <a:t/>
            </a:r>
            <a:endParaRPr sz="1237">
              <a:solidFill>
                <a:schemeClr val="dk1"/>
              </a:solidFill>
              <a:latin typeface="Calibri"/>
              <a:ea typeface="Calibri"/>
              <a:cs typeface="Calibri"/>
              <a:sym typeface="Calibri"/>
            </a:endParaRPr>
          </a:p>
        </p:txBody>
      </p:sp>
      <p:sp>
        <p:nvSpPr>
          <p:cNvPr id="91" name="Google Shape;91;g3e85d792b43_0_0"/>
          <p:cNvSpPr txBox="1"/>
          <p:nvPr/>
        </p:nvSpPr>
        <p:spPr>
          <a:xfrm>
            <a:off x="14414600" y="1378539"/>
            <a:ext cx="3857400" cy="960000"/>
          </a:xfrm>
          <a:prstGeom prst="rect">
            <a:avLst/>
          </a:prstGeom>
          <a:noFill/>
          <a:ln>
            <a:noFill/>
          </a:ln>
        </p:spPr>
        <p:txBody>
          <a:bodyPr anchorCtr="0" anchor="t" bIns="0" lIns="0" spcFirstLastPara="1" rIns="0" wrap="square" tIns="0">
            <a:spAutoFit/>
          </a:bodyPr>
          <a:lstStyle/>
          <a:p>
            <a:pPr indent="0" lvl="0" marL="0" marR="0" rtl="0" algn="ctr">
              <a:lnSpc>
                <a:spcPct val="183718"/>
              </a:lnSpc>
              <a:spcBef>
                <a:spcPts val="0"/>
              </a:spcBef>
              <a:spcAft>
                <a:spcPts val="0"/>
              </a:spcAft>
              <a:buNone/>
            </a:pPr>
            <a:r>
              <a:rPr b="1" lang="en-US" sz="2198">
                <a:solidFill>
                  <a:srgbClr val="FFFFFF"/>
                </a:solidFill>
                <a:latin typeface="Arial"/>
                <a:ea typeface="Arial"/>
                <a:cs typeface="Arial"/>
                <a:sym typeface="Arial"/>
              </a:rPr>
              <a:t>Scan here to become </a:t>
            </a:r>
            <a:endParaRPr sz="962"/>
          </a:p>
          <a:p>
            <a:pPr indent="0" lvl="0" marL="0" marR="0" rtl="0" algn="ctr">
              <a:lnSpc>
                <a:spcPct val="183718"/>
              </a:lnSpc>
              <a:spcBef>
                <a:spcPts val="0"/>
              </a:spcBef>
              <a:spcAft>
                <a:spcPts val="0"/>
              </a:spcAft>
              <a:buNone/>
            </a:pPr>
            <a:r>
              <a:rPr b="1" lang="en-US" sz="2198">
                <a:solidFill>
                  <a:srgbClr val="FFFFFF"/>
                </a:solidFill>
                <a:latin typeface="Arial"/>
                <a:ea typeface="Arial"/>
                <a:cs typeface="Arial"/>
                <a:sym typeface="Arial"/>
              </a:rPr>
              <a:t>one of our 500+ members!</a:t>
            </a:r>
            <a:endParaRPr sz="2198">
              <a:solidFill>
                <a:srgbClr val="FFFFFF"/>
              </a:solidFill>
              <a:latin typeface="Arial"/>
              <a:ea typeface="Arial"/>
              <a:cs typeface="Arial"/>
              <a:sym typeface="Arial"/>
            </a:endParaRPr>
          </a:p>
        </p:txBody>
      </p:sp>
      <p:sp>
        <p:nvSpPr>
          <p:cNvPr id="92" name="Google Shape;92;g3e85d792b43_0_0"/>
          <p:cNvSpPr txBox="1"/>
          <p:nvPr/>
        </p:nvSpPr>
        <p:spPr>
          <a:xfrm>
            <a:off x="258675" y="164700"/>
            <a:ext cx="12253800" cy="4071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None/>
            </a:pPr>
            <a:r>
              <a:rPr b="1" lang="en-US" sz="4159">
                <a:solidFill>
                  <a:srgbClr val="201761"/>
                </a:solidFill>
                <a:latin typeface="Montserrat"/>
                <a:ea typeface="Montserrat"/>
                <a:cs typeface="Montserrat"/>
                <a:sym typeface="Montserrat"/>
              </a:rPr>
              <a:t>Learning Collaborative on Patient AI Use</a:t>
            </a:r>
            <a:endParaRPr b="1" sz="41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b="1" sz="41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rPr i="1" lang="en-US" sz="3059">
                <a:solidFill>
                  <a:srgbClr val="201761"/>
                </a:solidFill>
                <a:latin typeface="Montserrat"/>
                <a:ea typeface="Montserrat"/>
                <a:cs typeface="Montserrat"/>
                <a:sym typeface="Montserrat"/>
              </a:rPr>
              <a:t>How should mental health professionals recognize, document, and respond to patient use of generative AI chatbots?</a:t>
            </a:r>
            <a:endParaRPr i="1" sz="30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i="1" sz="30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rPr b="1" lang="en-US" sz="3059">
                <a:solidFill>
                  <a:srgbClr val="201761"/>
                </a:solidFill>
                <a:latin typeface="Montserrat"/>
                <a:ea typeface="Montserrat"/>
                <a:cs typeface="Montserrat"/>
                <a:sym typeface="Montserrat"/>
              </a:rPr>
              <a:t>As you join, please briefly introduce yourself in the chat!</a:t>
            </a:r>
            <a:endParaRPr sz="3059">
              <a:solidFill>
                <a:srgbClr val="201761"/>
              </a:solidFill>
              <a:latin typeface="Montserrat"/>
              <a:ea typeface="Montserrat"/>
              <a:cs typeface="Montserrat"/>
              <a:sym typeface="Montserrat"/>
            </a:endParaRPr>
          </a:p>
        </p:txBody>
      </p:sp>
      <p:sp>
        <p:nvSpPr>
          <p:cNvPr id="93" name="Google Shape;93;g3e85d792b43_0_0"/>
          <p:cNvSpPr txBox="1"/>
          <p:nvPr/>
        </p:nvSpPr>
        <p:spPr>
          <a:xfrm>
            <a:off x="12673175" y="6239925"/>
            <a:ext cx="5537100" cy="361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sz="2459">
                <a:solidFill>
                  <a:srgbClr val="201761"/>
                </a:solidFill>
                <a:latin typeface="Montserrat"/>
                <a:ea typeface="Montserrat"/>
                <a:cs typeface="Montserrat"/>
                <a:sym typeface="Montserrat"/>
              </a:rPr>
              <a:t>Please reach out to our facilitators if you have any questions as we go through this collaborative!</a:t>
            </a:r>
            <a:endParaRPr sz="2459">
              <a:solidFill>
                <a:srgbClr val="201761"/>
              </a:solidFill>
              <a:latin typeface="Montserrat"/>
              <a:ea typeface="Montserrat"/>
              <a:cs typeface="Montserrat"/>
              <a:sym typeface="Montserrat"/>
            </a:endParaRPr>
          </a:p>
          <a:p>
            <a:pPr indent="0" lvl="0" marL="0" rtl="0" algn="l">
              <a:lnSpc>
                <a:spcPct val="115000"/>
              </a:lnSpc>
              <a:spcBef>
                <a:spcPts val="0"/>
              </a:spcBef>
              <a:spcAft>
                <a:spcPts val="0"/>
              </a:spcAft>
              <a:buNone/>
            </a:pPr>
            <a:r>
              <a:t/>
            </a:r>
            <a:endParaRPr sz="2459">
              <a:solidFill>
                <a:srgbClr val="201761"/>
              </a:solidFill>
              <a:latin typeface="Montserrat"/>
              <a:ea typeface="Montserrat"/>
              <a:cs typeface="Montserrat"/>
              <a:sym typeface="Montserrat"/>
            </a:endParaRPr>
          </a:p>
          <a:p>
            <a:pPr indent="0" lvl="0" marL="0" rtl="0" algn="l">
              <a:lnSpc>
                <a:spcPct val="115000"/>
              </a:lnSpc>
              <a:spcBef>
                <a:spcPts val="0"/>
              </a:spcBef>
              <a:spcAft>
                <a:spcPts val="0"/>
              </a:spcAft>
              <a:buNone/>
            </a:pPr>
            <a:r>
              <a:rPr lang="en-US" sz="2459">
                <a:solidFill>
                  <a:srgbClr val="201761"/>
                </a:solidFill>
                <a:latin typeface="Montserrat"/>
                <a:ea typeface="Montserrat"/>
                <a:cs typeface="Montserrat"/>
                <a:sym typeface="Montserrat"/>
              </a:rPr>
              <a:t>Mason Granof (</a:t>
            </a:r>
            <a:r>
              <a:rPr lang="en-US" sz="2459" u="sng">
                <a:solidFill>
                  <a:schemeClr val="hlink"/>
                </a:solidFill>
                <a:latin typeface="Montserrat"/>
                <a:ea typeface="Montserrat"/>
                <a:cs typeface="Montserrat"/>
                <a:sym typeface="Montserrat"/>
                <a:hlinkClick r:id="rId6"/>
              </a:rPr>
              <a:t>mgranof@bidmc.harvard.edu</a:t>
            </a:r>
            <a:r>
              <a:rPr lang="en-US" sz="2459">
                <a:solidFill>
                  <a:srgbClr val="201761"/>
                </a:solidFill>
                <a:latin typeface="Montserrat"/>
                <a:ea typeface="Montserrat"/>
                <a:cs typeface="Montserrat"/>
                <a:sym typeface="Montserrat"/>
              </a:rPr>
              <a:t>)</a:t>
            </a:r>
            <a:endParaRPr sz="2459">
              <a:solidFill>
                <a:srgbClr val="201761"/>
              </a:solidFill>
              <a:latin typeface="Montserrat"/>
              <a:ea typeface="Montserrat"/>
              <a:cs typeface="Montserrat"/>
              <a:sym typeface="Montserrat"/>
            </a:endParaRPr>
          </a:p>
          <a:p>
            <a:pPr indent="0" lvl="0" marL="0" rtl="0" algn="l">
              <a:lnSpc>
                <a:spcPct val="115000"/>
              </a:lnSpc>
              <a:spcBef>
                <a:spcPts val="0"/>
              </a:spcBef>
              <a:spcAft>
                <a:spcPts val="0"/>
              </a:spcAft>
              <a:buNone/>
            </a:pPr>
            <a:r>
              <a:rPr lang="en-US" sz="2459">
                <a:solidFill>
                  <a:srgbClr val="201761"/>
                </a:solidFill>
                <a:latin typeface="Montserrat"/>
                <a:ea typeface="Montserrat"/>
                <a:cs typeface="Montserrat"/>
                <a:sym typeface="Montserrat"/>
              </a:rPr>
              <a:t>Kathryn Ledley (</a:t>
            </a:r>
            <a:r>
              <a:rPr lang="en-US" sz="2459" u="sng">
                <a:solidFill>
                  <a:schemeClr val="hlink"/>
                </a:solidFill>
                <a:latin typeface="Montserrat"/>
                <a:ea typeface="Montserrat"/>
                <a:cs typeface="Montserrat"/>
                <a:sym typeface="Montserrat"/>
                <a:hlinkClick r:id="rId7"/>
              </a:rPr>
              <a:t>kledley@bidmc.harvard.edu</a:t>
            </a:r>
            <a:r>
              <a:rPr lang="en-US" sz="2459">
                <a:solidFill>
                  <a:srgbClr val="201761"/>
                </a:solidFill>
                <a:latin typeface="Montserrat"/>
                <a:ea typeface="Montserrat"/>
                <a:cs typeface="Montserrat"/>
                <a:sym typeface="Montserrat"/>
              </a:rPr>
              <a:t>)</a:t>
            </a:r>
            <a:endParaRPr sz="2459">
              <a:solidFill>
                <a:srgbClr val="201761"/>
              </a:solidFill>
              <a:latin typeface="Montserrat"/>
              <a:ea typeface="Montserrat"/>
              <a:cs typeface="Montserrat"/>
              <a:sym typeface="Montserra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4FF"/>
        </a:solidFill>
      </p:bgPr>
    </p:bg>
    <p:spTree>
      <p:nvGrpSpPr>
        <p:cNvPr id="178" name="Shape 178"/>
        <p:cNvGrpSpPr/>
        <p:nvPr/>
      </p:nvGrpSpPr>
      <p:grpSpPr>
        <a:xfrm>
          <a:off x="0" y="0"/>
          <a:ext cx="0" cy="0"/>
          <a:chOff x="0" y="0"/>
          <a:chExt cx="0" cy="0"/>
        </a:xfrm>
      </p:grpSpPr>
      <p:sp>
        <p:nvSpPr>
          <p:cNvPr id="179" name="Google Shape;179;g3edb67c0a26_0_33"/>
          <p:cNvSpPr/>
          <p:nvPr/>
        </p:nvSpPr>
        <p:spPr>
          <a:xfrm>
            <a:off x="12750900" y="0"/>
            <a:ext cx="5537095" cy="1059472"/>
          </a:xfrm>
          <a:custGeom>
            <a:rect b="b" l="l" r="r" t="t"/>
            <a:pathLst>
              <a:path extrusionOk="0" h="617768" w="3228627">
                <a:moveTo>
                  <a:pt x="0" y="0"/>
                </a:moveTo>
                <a:lnTo>
                  <a:pt x="3228628" y="0"/>
                </a:lnTo>
                <a:lnTo>
                  <a:pt x="3228628" y="617767"/>
                </a:lnTo>
                <a:lnTo>
                  <a:pt x="0" y="617767"/>
                </a:lnTo>
                <a:lnTo>
                  <a:pt x="0" y="0"/>
                </a:lnTo>
                <a:close/>
              </a:path>
            </a:pathLst>
          </a:custGeom>
          <a:blipFill rotWithShape="1">
            <a:blip r:embed="rId3">
              <a:alphaModFix/>
            </a:blip>
            <a:stretch>
              <a:fillRect b="-102721" l="-1609" r="0" t="-9599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0" name="Google Shape;180;g3edb67c0a26_0_33"/>
          <p:cNvSpPr txBox="1"/>
          <p:nvPr/>
        </p:nvSpPr>
        <p:spPr>
          <a:xfrm>
            <a:off x="258675" y="164700"/>
            <a:ext cx="9925500" cy="4071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None/>
            </a:pPr>
            <a:r>
              <a:rPr b="1" lang="en-US" sz="4159">
                <a:solidFill>
                  <a:srgbClr val="201761"/>
                </a:solidFill>
                <a:latin typeface="Montserrat"/>
                <a:ea typeface="Montserrat"/>
                <a:cs typeface="Montserrat"/>
                <a:sym typeface="Montserrat"/>
              </a:rPr>
              <a:t>Session 3: LLMs and Reality-Testing</a:t>
            </a:r>
            <a:endParaRPr b="1" sz="41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sz="29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sz="29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sz="29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sz="29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b="1" sz="3059">
              <a:solidFill>
                <a:srgbClr val="201761"/>
              </a:solidFill>
              <a:latin typeface="Montserrat"/>
              <a:ea typeface="Montserrat"/>
              <a:cs typeface="Montserrat"/>
              <a:sym typeface="Montserrat"/>
            </a:endParaRPr>
          </a:p>
        </p:txBody>
      </p:sp>
      <p:sp>
        <p:nvSpPr>
          <p:cNvPr id="181" name="Google Shape;181;g3edb67c0a26_0_33"/>
          <p:cNvSpPr txBox="1"/>
          <p:nvPr/>
        </p:nvSpPr>
        <p:spPr>
          <a:xfrm>
            <a:off x="10590200" y="1624350"/>
            <a:ext cx="7571100" cy="826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sz="2959">
                <a:solidFill>
                  <a:srgbClr val="201761"/>
                </a:solidFill>
                <a:latin typeface="Montserrat"/>
                <a:ea typeface="Montserrat"/>
                <a:cs typeface="Montserrat"/>
                <a:sym typeface="Montserrat"/>
              </a:rPr>
              <a:t>Sub-questions: </a:t>
            </a:r>
            <a:endParaRPr sz="2959">
              <a:solidFill>
                <a:srgbClr val="201761"/>
              </a:solidFill>
              <a:latin typeface="Montserrat"/>
              <a:ea typeface="Montserrat"/>
              <a:cs typeface="Montserrat"/>
              <a:sym typeface="Montserrat"/>
            </a:endParaRPr>
          </a:p>
          <a:p>
            <a:pPr indent="0" lvl="0" marL="0" rtl="0" algn="l">
              <a:lnSpc>
                <a:spcPct val="115000"/>
              </a:lnSpc>
              <a:spcBef>
                <a:spcPts val="0"/>
              </a:spcBef>
              <a:spcAft>
                <a:spcPts val="0"/>
              </a:spcAft>
              <a:buNone/>
            </a:pPr>
            <a:r>
              <a:t/>
            </a:r>
            <a:endParaRPr i="1" sz="2959">
              <a:solidFill>
                <a:srgbClr val="201761"/>
              </a:solidFill>
              <a:latin typeface="Montserrat"/>
              <a:ea typeface="Montserrat"/>
              <a:cs typeface="Montserrat"/>
              <a:sym typeface="Montserrat"/>
            </a:endParaRPr>
          </a:p>
          <a:p>
            <a:pPr indent="-355600" lvl="0" marL="457200" rtl="0" algn="l">
              <a:lnSpc>
                <a:spcPct val="115000"/>
              </a:lnSpc>
              <a:spcBef>
                <a:spcPts val="0"/>
              </a:spcBef>
              <a:spcAft>
                <a:spcPts val="0"/>
              </a:spcAft>
              <a:buClr>
                <a:srgbClr val="201761"/>
              </a:buClr>
              <a:buSzPts val="2000"/>
              <a:buFont typeface="Montserrat"/>
              <a:buChar char="●"/>
            </a:pPr>
            <a:r>
              <a:rPr lang="en-US" sz="2000">
                <a:solidFill>
                  <a:srgbClr val="201761"/>
                </a:solidFill>
                <a:latin typeface="Montserrat"/>
                <a:ea typeface="Montserrat"/>
                <a:cs typeface="Montserrat"/>
                <a:sym typeface="Montserrat"/>
              </a:rPr>
              <a:t>How do we conceptualize an LLM that functions as a co-author of pathological ideation rather than a tool that is queried? Is this a clinically meaningful distinction?</a:t>
            </a:r>
            <a:endParaRPr sz="2000">
              <a:solidFill>
                <a:srgbClr val="201761"/>
              </a:solidFill>
              <a:latin typeface="Montserrat"/>
              <a:ea typeface="Montserrat"/>
              <a:cs typeface="Montserrat"/>
              <a:sym typeface="Montserrat"/>
            </a:endParaRPr>
          </a:p>
          <a:p>
            <a:pPr indent="-355600" lvl="0" marL="457200" rtl="0" algn="l">
              <a:lnSpc>
                <a:spcPct val="115000"/>
              </a:lnSpc>
              <a:spcBef>
                <a:spcPts val="0"/>
              </a:spcBef>
              <a:spcAft>
                <a:spcPts val="0"/>
              </a:spcAft>
              <a:buClr>
                <a:srgbClr val="201761"/>
              </a:buClr>
              <a:buSzPts val="2000"/>
              <a:buFont typeface="Montserrat"/>
              <a:buChar char="●"/>
            </a:pPr>
            <a:r>
              <a:rPr lang="en-US" sz="2000">
                <a:solidFill>
                  <a:srgbClr val="201761"/>
                </a:solidFill>
                <a:latin typeface="Montserrat"/>
                <a:ea typeface="Montserrat"/>
                <a:cs typeface="Montserrat"/>
                <a:sym typeface="Montserrat"/>
              </a:rPr>
              <a:t>Arguably the most “direct” harm here is behavioral rather than ideational: the AI's constant availability attacks sleep (the single most protective variable in bipolar disorder)independent of anything it says. How should clinicians weigh the content of AI interactions against their behavioral effects (sleep displacement, activation, reinforcement) when assessing risk?</a:t>
            </a:r>
            <a:endParaRPr sz="2000">
              <a:solidFill>
                <a:srgbClr val="201761"/>
              </a:solidFill>
              <a:latin typeface="Montserrat"/>
              <a:ea typeface="Montserrat"/>
              <a:cs typeface="Montserrat"/>
              <a:sym typeface="Montserrat"/>
            </a:endParaRPr>
          </a:p>
          <a:p>
            <a:pPr indent="-355600" lvl="0" marL="457200" rtl="0" algn="l">
              <a:lnSpc>
                <a:spcPct val="115000"/>
              </a:lnSpc>
              <a:spcBef>
                <a:spcPts val="0"/>
              </a:spcBef>
              <a:spcAft>
                <a:spcPts val="0"/>
              </a:spcAft>
              <a:buClr>
                <a:srgbClr val="201761"/>
              </a:buClr>
              <a:buSzPts val="2000"/>
              <a:buFont typeface="Montserrat"/>
              <a:buChar char="●"/>
            </a:pPr>
            <a:r>
              <a:rPr lang="en-US" sz="2000">
                <a:solidFill>
                  <a:srgbClr val="201761"/>
                </a:solidFill>
                <a:latin typeface="Montserrat"/>
                <a:ea typeface="Montserrat"/>
                <a:cs typeface="Montserrat"/>
                <a:sym typeface="Montserrat"/>
              </a:rPr>
              <a:t>How does AI amplification specifically erode insight in ego-syntonic states (i.e. experience, behavior, or thoughts that are aligned with the patient’s self-image and values), and how would you approach intervening on something the patient is emotionally invested in and reluctant to give up?</a:t>
            </a:r>
            <a:endParaRPr sz="2000">
              <a:solidFill>
                <a:srgbClr val="201761"/>
              </a:solidFill>
              <a:latin typeface="Montserrat"/>
              <a:ea typeface="Montserrat"/>
              <a:cs typeface="Montserrat"/>
              <a:sym typeface="Montserrat"/>
            </a:endParaRPr>
          </a:p>
          <a:p>
            <a:pPr indent="-355600" lvl="0" marL="457200" rtl="0" algn="l">
              <a:lnSpc>
                <a:spcPct val="115000"/>
              </a:lnSpc>
              <a:spcBef>
                <a:spcPts val="0"/>
              </a:spcBef>
              <a:spcAft>
                <a:spcPts val="0"/>
              </a:spcAft>
              <a:buClr>
                <a:srgbClr val="201761"/>
              </a:buClr>
              <a:buSzPts val="2000"/>
              <a:buFont typeface="Montserrat"/>
              <a:buChar char="●"/>
            </a:pPr>
            <a:r>
              <a:rPr lang="en-US" sz="2000">
                <a:solidFill>
                  <a:srgbClr val="201761"/>
                </a:solidFill>
                <a:latin typeface="Montserrat"/>
                <a:ea typeface="Montserrat"/>
                <a:cs typeface="Montserrat"/>
                <a:sym typeface="Montserrat"/>
              </a:rPr>
              <a:t>Beyond bipolar disorder, where else might generative AI amplify or co-create thought content?</a:t>
            </a:r>
            <a:endParaRPr sz="2000">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sz="2000">
              <a:solidFill>
                <a:srgbClr val="201761"/>
              </a:solidFill>
              <a:latin typeface="Montserrat"/>
              <a:ea typeface="Montserrat"/>
              <a:cs typeface="Montserrat"/>
              <a:sym typeface="Montserrat"/>
            </a:endParaRPr>
          </a:p>
        </p:txBody>
      </p:sp>
      <p:sp>
        <p:nvSpPr>
          <p:cNvPr id="182" name="Google Shape;182;g3edb67c0a26_0_33"/>
          <p:cNvSpPr/>
          <p:nvPr/>
        </p:nvSpPr>
        <p:spPr>
          <a:xfrm>
            <a:off x="712600" y="3586650"/>
            <a:ext cx="9106800" cy="4341900"/>
          </a:xfrm>
          <a:prstGeom prst="rect">
            <a:avLst/>
          </a:prstGeom>
          <a:solidFill>
            <a:srgbClr val="20176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83" name="Google Shape;183;g3edb67c0a26_0_33"/>
          <p:cNvSpPr txBox="1"/>
          <p:nvPr/>
        </p:nvSpPr>
        <p:spPr>
          <a:xfrm>
            <a:off x="890650" y="3722100"/>
            <a:ext cx="8750700" cy="40710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b="1" lang="en-US" sz="3259">
                <a:solidFill>
                  <a:srgbClr val="E8E4FF"/>
                </a:solidFill>
                <a:latin typeface="Montserrat"/>
                <a:ea typeface="Montserrat"/>
                <a:cs typeface="Montserrat"/>
                <a:sym typeface="Montserrat"/>
              </a:rPr>
              <a:t>How could the features of LLMs condition, erode, or alter a patient’s  capacity for “reality-testing,” and how should we respond clinically in these cases?</a:t>
            </a:r>
            <a:endParaRPr b="1" sz="3259">
              <a:solidFill>
                <a:srgbClr val="E8E4FF"/>
              </a:solidFill>
              <a:latin typeface="Montserrat"/>
              <a:ea typeface="Montserrat"/>
              <a:cs typeface="Montserrat"/>
              <a:sym typeface="Montserrat"/>
            </a:endParaRPr>
          </a:p>
          <a:p>
            <a:pPr indent="0" lvl="0" marL="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4FF"/>
        </a:solidFill>
      </p:bgPr>
    </p:bg>
    <p:spTree>
      <p:nvGrpSpPr>
        <p:cNvPr id="187" name="Shape 187"/>
        <p:cNvGrpSpPr/>
        <p:nvPr/>
      </p:nvGrpSpPr>
      <p:grpSpPr>
        <a:xfrm>
          <a:off x="0" y="0"/>
          <a:ext cx="0" cy="0"/>
          <a:chOff x="0" y="0"/>
          <a:chExt cx="0" cy="0"/>
        </a:xfrm>
      </p:grpSpPr>
      <p:pic>
        <p:nvPicPr>
          <p:cNvPr id="188" name="Google Shape;188;g3ef545e93e3_0_0" title="logo_full_light-CcxDeQOK.png"/>
          <p:cNvPicPr preferRelativeResize="0"/>
          <p:nvPr/>
        </p:nvPicPr>
        <p:blipFill rotWithShape="1">
          <a:blip r:embed="rId3">
            <a:alphaModFix/>
          </a:blip>
          <a:srcRect b="0" l="0" r="64656" t="0"/>
          <a:stretch/>
        </p:blipFill>
        <p:spPr>
          <a:xfrm>
            <a:off x="1989050" y="1378550"/>
            <a:ext cx="8858299" cy="8373350"/>
          </a:xfrm>
          <a:prstGeom prst="rect">
            <a:avLst/>
          </a:prstGeom>
          <a:noFill/>
          <a:ln>
            <a:noFill/>
          </a:ln>
        </p:spPr>
      </p:pic>
      <p:sp>
        <p:nvSpPr>
          <p:cNvPr id="189" name="Google Shape;189;g3ef545e93e3_0_0"/>
          <p:cNvSpPr/>
          <p:nvPr/>
        </p:nvSpPr>
        <p:spPr>
          <a:xfrm>
            <a:off x="12750900" y="0"/>
            <a:ext cx="5537095" cy="1059472"/>
          </a:xfrm>
          <a:custGeom>
            <a:rect b="b" l="l" r="r" t="t"/>
            <a:pathLst>
              <a:path extrusionOk="0" h="617768" w="3228627">
                <a:moveTo>
                  <a:pt x="0" y="0"/>
                </a:moveTo>
                <a:lnTo>
                  <a:pt x="3228628" y="0"/>
                </a:lnTo>
                <a:lnTo>
                  <a:pt x="3228628" y="617767"/>
                </a:lnTo>
                <a:lnTo>
                  <a:pt x="0" y="617767"/>
                </a:lnTo>
                <a:lnTo>
                  <a:pt x="0" y="0"/>
                </a:lnTo>
                <a:close/>
              </a:path>
            </a:pathLst>
          </a:custGeom>
          <a:blipFill rotWithShape="1">
            <a:blip r:embed="rId4">
              <a:alphaModFix/>
            </a:blip>
            <a:stretch>
              <a:fillRect b="-102721" l="-1609" r="0" t="-9599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90" name="Google Shape;190;g3ef545e93e3_0_0"/>
          <p:cNvGrpSpPr/>
          <p:nvPr/>
        </p:nvGrpSpPr>
        <p:grpSpPr>
          <a:xfrm>
            <a:off x="14430708" y="1195175"/>
            <a:ext cx="3857293" cy="4789989"/>
            <a:chOff x="0" y="-38100"/>
            <a:chExt cx="1478740" cy="1836300"/>
          </a:xfrm>
        </p:grpSpPr>
        <p:sp>
          <p:nvSpPr>
            <p:cNvPr id="191" name="Google Shape;191;g3ef545e93e3_0_0"/>
            <p:cNvSpPr/>
            <p:nvPr/>
          </p:nvSpPr>
          <p:spPr>
            <a:xfrm>
              <a:off x="0" y="0"/>
              <a:ext cx="1478740" cy="1798180"/>
            </a:xfrm>
            <a:custGeom>
              <a:rect b="b" l="l" r="r" t="t"/>
              <a:pathLst>
                <a:path extrusionOk="0" h="1798180" w="1478740">
                  <a:moveTo>
                    <a:pt x="0" y="0"/>
                  </a:moveTo>
                  <a:lnTo>
                    <a:pt x="1478740" y="0"/>
                  </a:lnTo>
                  <a:lnTo>
                    <a:pt x="1478740" y="1798180"/>
                  </a:lnTo>
                  <a:lnTo>
                    <a:pt x="0" y="1798180"/>
                  </a:lnTo>
                  <a:close/>
                </a:path>
              </a:pathLst>
            </a:custGeom>
            <a:solidFill>
              <a:srgbClr val="2E266D"/>
            </a:solidFill>
            <a:ln>
              <a:noFill/>
            </a:ln>
          </p:spPr>
          <p:txBody>
            <a:bodyPr anchorCtr="0" anchor="t" bIns="31400" lIns="62825" spcFirstLastPara="1" rIns="62825" wrap="square" tIns="31400">
              <a:noAutofit/>
            </a:bodyPr>
            <a:lstStyle/>
            <a:p>
              <a:pPr indent="0" lvl="0" marL="0" marR="0" rtl="0" algn="l">
                <a:spcBef>
                  <a:spcPts val="0"/>
                </a:spcBef>
                <a:spcAft>
                  <a:spcPts val="0"/>
                </a:spcAft>
                <a:buNone/>
              </a:pPr>
              <a:r>
                <a:t/>
              </a:r>
              <a:endParaRPr sz="1237">
                <a:solidFill>
                  <a:schemeClr val="dk1"/>
                </a:solidFill>
                <a:latin typeface="Calibri"/>
                <a:ea typeface="Calibri"/>
                <a:cs typeface="Calibri"/>
                <a:sym typeface="Calibri"/>
              </a:endParaRPr>
            </a:p>
          </p:txBody>
        </p:sp>
        <p:sp>
          <p:nvSpPr>
            <p:cNvPr id="192" name="Google Shape;192;g3ef545e93e3_0_0"/>
            <p:cNvSpPr txBox="1"/>
            <p:nvPr/>
          </p:nvSpPr>
          <p:spPr>
            <a:xfrm>
              <a:off x="0" y="-38100"/>
              <a:ext cx="1478700" cy="1836300"/>
            </a:xfrm>
            <a:prstGeom prst="rect">
              <a:avLst/>
            </a:prstGeom>
            <a:noFill/>
            <a:ln>
              <a:noFill/>
            </a:ln>
          </p:spPr>
          <p:txBody>
            <a:bodyPr anchorCtr="0" anchor="ctr" bIns="34900" lIns="34900" spcFirstLastPara="1" rIns="34900" wrap="square" tIns="34900">
              <a:noAutofit/>
            </a:bodyPr>
            <a:lstStyle/>
            <a:p>
              <a:pPr indent="0" lvl="0" marL="0" marR="0" rtl="0" algn="ctr">
                <a:lnSpc>
                  <a:spcPct val="147722"/>
                </a:lnSpc>
                <a:spcBef>
                  <a:spcPts val="0"/>
                </a:spcBef>
                <a:spcAft>
                  <a:spcPts val="0"/>
                </a:spcAft>
                <a:buNone/>
              </a:pPr>
              <a:r>
                <a:t/>
              </a:r>
              <a:endParaRPr sz="1237">
                <a:solidFill>
                  <a:schemeClr val="dk1"/>
                </a:solidFill>
                <a:latin typeface="Calibri"/>
                <a:ea typeface="Calibri"/>
                <a:cs typeface="Calibri"/>
                <a:sym typeface="Calibri"/>
              </a:endParaRPr>
            </a:p>
          </p:txBody>
        </p:sp>
      </p:grpSp>
      <p:sp>
        <p:nvSpPr>
          <p:cNvPr id="193" name="Google Shape;193;g3ef545e93e3_0_0"/>
          <p:cNvSpPr/>
          <p:nvPr/>
        </p:nvSpPr>
        <p:spPr>
          <a:xfrm>
            <a:off x="14840413" y="2722298"/>
            <a:ext cx="3093619" cy="3051385"/>
          </a:xfrm>
          <a:custGeom>
            <a:rect b="b" l="l" r="r" t="t"/>
            <a:pathLst>
              <a:path extrusionOk="0" h="4223370" w="4223370">
                <a:moveTo>
                  <a:pt x="0" y="0"/>
                </a:moveTo>
                <a:lnTo>
                  <a:pt x="4223370" y="0"/>
                </a:lnTo>
                <a:lnTo>
                  <a:pt x="4223370" y="4223370"/>
                </a:lnTo>
                <a:lnTo>
                  <a:pt x="0" y="4223370"/>
                </a:lnTo>
                <a:lnTo>
                  <a:pt x="0" y="0"/>
                </a:lnTo>
                <a:close/>
              </a:path>
            </a:pathLst>
          </a:custGeom>
          <a:noFill/>
          <a:ln>
            <a:noFill/>
          </a:ln>
        </p:spPr>
        <p:txBody>
          <a:bodyPr anchorCtr="0" anchor="t" bIns="31400" lIns="62825" spcFirstLastPara="1" rIns="62825" wrap="square" tIns="31400">
            <a:noAutofit/>
          </a:bodyPr>
          <a:lstStyle/>
          <a:p>
            <a:pPr indent="0" lvl="0" marL="0" marR="0" rtl="0" algn="l">
              <a:spcBef>
                <a:spcPts val="0"/>
              </a:spcBef>
              <a:spcAft>
                <a:spcPts val="0"/>
              </a:spcAft>
              <a:buNone/>
            </a:pPr>
            <a:r>
              <a:t/>
            </a:r>
            <a:endParaRPr sz="1237">
              <a:solidFill>
                <a:schemeClr val="dk1"/>
              </a:solidFill>
              <a:latin typeface="Calibri"/>
              <a:ea typeface="Calibri"/>
              <a:cs typeface="Calibri"/>
              <a:sym typeface="Calibri"/>
            </a:endParaRPr>
          </a:p>
        </p:txBody>
      </p:sp>
      <p:sp>
        <p:nvSpPr>
          <p:cNvPr id="194" name="Google Shape;194;g3ef545e93e3_0_0"/>
          <p:cNvSpPr/>
          <p:nvPr/>
        </p:nvSpPr>
        <p:spPr>
          <a:xfrm>
            <a:off x="14970173" y="2843996"/>
            <a:ext cx="2830217" cy="2822214"/>
          </a:xfrm>
          <a:custGeom>
            <a:rect b="b" l="l" r="r" t="t"/>
            <a:pathLst>
              <a:path extrusionOk="0" h="3484215" w="3420202">
                <a:moveTo>
                  <a:pt x="0" y="0"/>
                </a:moveTo>
                <a:lnTo>
                  <a:pt x="3420202" y="0"/>
                </a:lnTo>
                <a:lnTo>
                  <a:pt x="3420202" y="3484214"/>
                </a:lnTo>
                <a:lnTo>
                  <a:pt x="0" y="3484214"/>
                </a:lnTo>
                <a:lnTo>
                  <a:pt x="0" y="0"/>
                </a:lnTo>
                <a:close/>
              </a:path>
            </a:pathLst>
          </a:custGeom>
          <a:blipFill rotWithShape="1">
            <a:blip r:embed="rId5">
              <a:alphaModFix/>
            </a:blip>
            <a:stretch>
              <a:fillRect b="0" l="-2940" r="-2369" t="-3379"/>
            </a:stretch>
          </a:blipFill>
          <a:ln>
            <a:noFill/>
          </a:ln>
        </p:spPr>
        <p:txBody>
          <a:bodyPr anchorCtr="0" anchor="t" bIns="31400" lIns="62825" spcFirstLastPara="1" rIns="62825" wrap="square" tIns="31400">
            <a:noAutofit/>
          </a:bodyPr>
          <a:lstStyle/>
          <a:p>
            <a:pPr indent="0" lvl="0" marL="0" marR="0" rtl="0" algn="l">
              <a:spcBef>
                <a:spcPts val="0"/>
              </a:spcBef>
              <a:spcAft>
                <a:spcPts val="0"/>
              </a:spcAft>
              <a:buNone/>
            </a:pPr>
            <a:r>
              <a:t/>
            </a:r>
            <a:endParaRPr sz="1237">
              <a:solidFill>
                <a:schemeClr val="dk1"/>
              </a:solidFill>
              <a:latin typeface="Calibri"/>
              <a:ea typeface="Calibri"/>
              <a:cs typeface="Calibri"/>
              <a:sym typeface="Calibri"/>
            </a:endParaRPr>
          </a:p>
        </p:txBody>
      </p:sp>
      <p:sp>
        <p:nvSpPr>
          <p:cNvPr id="195" name="Google Shape;195;g3ef545e93e3_0_0"/>
          <p:cNvSpPr txBox="1"/>
          <p:nvPr/>
        </p:nvSpPr>
        <p:spPr>
          <a:xfrm>
            <a:off x="14414600" y="1378539"/>
            <a:ext cx="3857400" cy="960000"/>
          </a:xfrm>
          <a:prstGeom prst="rect">
            <a:avLst/>
          </a:prstGeom>
          <a:noFill/>
          <a:ln>
            <a:noFill/>
          </a:ln>
        </p:spPr>
        <p:txBody>
          <a:bodyPr anchorCtr="0" anchor="t" bIns="0" lIns="0" spcFirstLastPara="1" rIns="0" wrap="square" tIns="0">
            <a:spAutoFit/>
          </a:bodyPr>
          <a:lstStyle/>
          <a:p>
            <a:pPr indent="0" lvl="0" marL="0" marR="0" rtl="0" algn="ctr">
              <a:lnSpc>
                <a:spcPct val="183718"/>
              </a:lnSpc>
              <a:spcBef>
                <a:spcPts val="0"/>
              </a:spcBef>
              <a:spcAft>
                <a:spcPts val="0"/>
              </a:spcAft>
              <a:buNone/>
            </a:pPr>
            <a:r>
              <a:rPr b="1" lang="en-US" sz="2198">
                <a:solidFill>
                  <a:srgbClr val="FFFFFF"/>
                </a:solidFill>
                <a:latin typeface="Arial"/>
                <a:ea typeface="Arial"/>
                <a:cs typeface="Arial"/>
                <a:sym typeface="Arial"/>
              </a:rPr>
              <a:t>Scan here to become </a:t>
            </a:r>
            <a:endParaRPr sz="962"/>
          </a:p>
          <a:p>
            <a:pPr indent="0" lvl="0" marL="0" marR="0" rtl="0" algn="ctr">
              <a:lnSpc>
                <a:spcPct val="183718"/>
              </a:lnSpc>
              <a:spcBef>
                <a:spcPts val="0"/>
              </a:spcBef>
              <a:spcAft>
                <a:spcPts val="0"/>
              </a:spcAft>
              <a:buNone/>
            </a:pPr>
            <a:r>
              <a:rPr b="1" lang="en-US" sz="2198">
                <a:solidFill>
                  <a:srgbClr val="FFFFFF"/>
                </a:solidFill>
                <a:latin typeface="Arial"/>
                <a:ea typeface="Arial"/>
                <a:cs typeface="Arial"/>
                <a:sym typeface="Arial"/>
              </a:rPr>
              <a:t>one of our 500+ members!</a:t>
            </a:r>
            <a:endParaRPr sz="2198">
              <a:solidFill>
                <a:srgbClr val="FFFFFF"/>
              </a:solidFill>
              <a:latin typeface="Arial"/>
              <a:ea typeface="Arial"/>
              <a:cs typeface="Arial"/>
              <a:sym typeface="Arial"/>
            </a:endParaRPr>
          </a:p>
        </p:txBody>
      </p:sp>
      <p:sp>
        <p:nvSpPr>
          <p:cNvPr id="196" name="Google Shape;196;g3ef545e93e3_0_0"/>
          <p:cNvSpPr txBox="1"/>
          <p:nvPr/>
        </p:nvSpPr>
        <p:spPr>
          <a:xfrm>
            <a:off x="1557550" y="3107988"/>
            <a:ext cx="9289800" cy="40710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0"/>
              </a:spcAft>
              <a:buNone/>
            </a:pPr>
            <a:r>
              <a:rPr b="1" lang="en-US" sz="4159">
                <a:solidFill>
                  <a:srgbClr val="201761"/>
                </a:solidFill>
                <a:latin typeface="Montserrat"/>
                <a:ea typeface="Montserrat"/>
                <a:cs typeface="Montserrat"/>
                <a:sym typeface="Montserrat"/>
              </a:rPr>
              <a:t>SODP Learning Collaborative on Patient AI Use: Clinical Case #3</a:t>
            </a:r>
            <a:endParaRPr b="1" sz="4159">
              <a:solidFill>
                <a:srgbClr val="201761"/>
              </a:solidFill>
              <a:latin typeface="Montserrat"/>
              <a:ea typeface="Montserrat"/>
              <a:cs typeface="Montserrat"/>
              <a:sym typeface="Montserrat"/>
            </a:endParaRPr>
          </a:p>
          <a:p>
            <a:pPr indent="0" lvl="0" marL="0" marR="0" rtl="0" algn="ctr">
              <a:lnSpc>
                <a:spcPct val="115000"/>
              </a:lnSpc>
              <a:spcBef>
                <a:spcPts val="0"/>
              </a:spcBef>
              <a:spcAft>
                <a:spcPts val="0"/>
              </a:spcAft>
              <a:buNone/>
            </a:pPr>
            <a:r>
              <a:rPr lang="en-US" sz="4159">
                <a:solidFill>
                  <a:srgbClr val="201761"/>
                </a:solidFill>
                <a:latin typeface="Montserrat"/>
                <a:ea typeface="Montserrat"/>
                <a:cs typeface="Montserrat"/>
                <a:sym typeface="Montserrat"/>
              </a:rPr>
              <a:t>Large Language Models and Romantic Relationships</a:t>
            </a:r>
            <a:endParaRPr sz="4159">
              <a:solidFill>
                <a:srgbClr val="201761"/>
              </a:solidFill>
              <a:latin typeface="Montserrat"/>
              <a:ea typeface="Montserrat"/>
              <a:cs typeface="Montserrat"/>
              <a:sym typeface="Montserrat"/>
            </a:endParaRPr>
          </a:p>
          <a:p>
            <a:pPr indent="0" lvl="0" marL="0" marR="0" rtl="0" algn="ctr">
              <a:lnSpc>
                <a:spcPct val="115000"/>
              </a:lnSpc>
              <a:spcBef>
                <a:spcPts val="0"/>
              </a:spcBef>
              <a:spcAft>
                <a:spcPts val="0"/>
              </a:spcAft>
              <a:buNone/>
            </a:pPr>
            <a:r>
              <a:t/>
            </a:r>
            <a:endParaRPr b="1" sz="4159">
              <a:solidFill>
                <a:srgbClr val="201761"/>
              </a:solidFill>
              <a:latin typeface="Montserrat"/>
              <a:ea typeface="Montserrat"/>
              <a:cs typeface="Montserrat"/>
              <a:sym typeface="Montserrat"/>
            </a:endParaRPr>
          </a:p>
          <a:p>
            <a:pPr indent="0" lvl="0" marL="0" marR="0" rtl="0" algn="ctr">
              <a:lnSpc>
                <a:spcPct val="115000"/>
              </a:lnSpc>
              <a:spcBef>
                <a:spcPts val="0"/>
              </a:spcBef>
              <a:spcAft>
                <a:spcPts val="0"/>
              </a:spcAft>
              <a:buNone/>
            </a:pPr>
            <a:r>
              <a:t/>
            </a:r>
            <a:endParaRPr i="1" sz="3059">
              <a:solidFill>
                <a:srgbClr val="201761"/>
              </a:solidFill>
              <a:latin typeface="Montserrat"/>
              <a:ea typeface="Montserrat"/>
              <a:cs typeface="Montserrat"/>
              <a:sym typeface="Montserrat"/>
            </a:endParaRPr>
          </a:p>
        </p:txBody>
      </p:sp>
      <p:sp>
        <p:nvSpPr>
          <p:cNvPr id="197" name="Google Shape;197;g3ef545e93e3_0_0"/>
          <p:cNvSpPr txBox="1"/>
          <p:nvPr/>
        </p:nvSpPr>
        <p:spPr>
          <a:xfrm>
            <a:off x="12673175" y="6239925"/>
            <a:ext cx="5537100" cy="361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sz="2459">
                <a:solidFill>
                  <a:srgbClr val="201761"/>
                </a:solidFill>
                <a:latin typeface="Montserrat"/>
                <a:ea typeface="Montserrat"/>
                <a:cs typeface="Montserrat"/>
                <a:sym typeface="Montserrat"/>
              </a:rPr>
              <a:t>Please reach out to our facilitators if you have any questions as we go through this collaborative!</a:t>
            </a:r>
            <a:endParaRPr sz="2459">
              <a:solidFill>
                <a:srgbClr val="201761"/>
              </a:solidFill>
              <a:latin typeface="Montserrat"/>
              <a:ea typeface="Montserrat"/>
              <a:cs typeface="Montserrat"/>
              <a:sym typeface="Montserrat"/>
            </a:endParaRPr>
          </a:p>
          <a:p>
            <a:pPr indent="0" lvl="0" marL="0" rtl="0" algn="l">
              <a:lnSpc>
                <a:spcPct val="115000"/>
              </a:lnSpc>
              <a:spcBef>
                <a:spcPts val="0"/>
              </a:spcBef>
              <a:spcAft>
                <a:spcPts val="0"/>
              </a:spcAft>
              <a:buNone/>
            </a:pPr>
            <a:r>
              <a:t/>
            </a:r>
            <a:endParaRPr sz="2459">
              <a:solidFill>
                <a:srgbClr val="201761"/>
              </a:solidFill>
              <a:latin typeface="Montserrat"/>
              <a:ea typeface="Montserrat"/>
              <a:cs typeface="Montserrat"/>
              <a:sym typeface="Montserrat"/>
            </a:endParaRPr>
          </a:p>
          <a:p>
            <a:pPr indent="0" lvl="0" marL="0" rtl="0" algn="l">
              <a:lnSpc>
                <a:spcPct val="115000"/>
              </a:lnSpc>
              <a:spcBef>
                <a:spcPts val="0"/>
              </a:spcBef>
              <a:spcAft>
                <a:spcPts val="0"/>
              </a:spcAft>
              <a:buNone/>
            </a:pPr>
            <a:r>
              <a:rPr lang="en-US" sz="2459">
                <a:solidFill>
                  <a:srgbClr val="201761"/>
                </a:solidFill>
                <a:latin typeface="Montserrat"/>
                <a:ea typeface="Montserrat"/>
                <a:cs typeface="Montserrat"/>
                <a:sym typeface="Montserrat"/>
              </a:rPr>
              <a:t>Mason Granof (</a:t>
            </a:r>
            <a:r>
              <a:rPr lang="en-US" sz="2459" u="sng">
                <a:solidFill>
                  <a:schemeClr val="hlink"/>
                </a:solidFill>
                <a:latin typeface="Montserrat"/>
                <a:ea typeface="Montserrat"/>
                <a:cs typeface="Montserrat"/>
                <a:sym typeface="Montserrat"/>
                <a:hlinkClick r:id="rId6"/>
              </a:rPr>
              <a:t>mgranof@bidmc.harvard.edu</a:t>
            </a:r>
            <a:r>
              <a:rPr lang="en-US" sz="2459">
                <a:solidFill>
                  <a:srgbClr val="201761"/>
                </a:solidFill>
                <a:latin typeface="Montserrat"/>
                <a:ea typeface="Montserrat"/>
                <a:cs typeface="Montserrat"/>
                <a:sym typeface="Montserrat"/>
              </a:rPr>
              <a:t>)</a:t>
            </a:r>
            <a:endParaRPr sz="2459">
              <a:solidFill>
                <a:srgbClr val="201761"/>
              </a:solidFill>
              <a:latin typeface="Montserrat"/>
              <a:ea typeface="Montserrat"/>
              <a:cs typeface="Montserrat"/>
              <a:sym typeface="Montserrat"/>
            </a:endParaRPr>
          </a:p>
          <a:p>
            <a:pPr indent="0" lvl="0" marL="0" rtl="0" algn="l">
              <a:lnSpc>
                <a:spcPct val="115000"/>
              </a:lnSpc>
              <a:spcBef>
                <a:spcPts val="0"/>
              </a:spcBef>
              <a:spcAft>
                <a:spcPts val="0"/>
              </a:spcAft>
              <a:buNone/>
            </a:pPr>
            <a:r>
              <a:rPr lang="en-US" sz="2459">
                <a:solidFill>
                  <a:srgbClr val="201761"/>
                </a:solidFill>
                <a:latin typeface="Montserrat"/>
                <a:ea typeface="Montserrat"/>
                <a:cs typeface="Montserrat"/>
                <a:sym typeface="Montserrat"/>
              </a:rPr>
              <a:t>Kathryn Ledley (</a:t>
            </a:r>
            <a:r>
              <a:rPr lang="en-US" sz="2459" u="sng">
                <a:solidFill>
                  <a:schemeClr val="hlink"/>
                </a:solidFill>
                <a:latin typeface="Montserrat"/>
                <a:ea typeface="Montserrat"/>
                <a:cs typeface="Montserrat"/>
                <a:sym typeface="Montserrat"/>
                <a:hlinkClick r:id="rId7"/>
              </a:rPr>
              <a:t>kledley@bidmc.harvard.edu</a:t>
            </a:r>
            <a:r>
              <a:rPr lang="en-US" sz="2459">
                <a:solidFill>
                  <a:srgbClr val="201761"/>
                </a:solidFill>
                <a:latin typeface="Montserrat"/>
                <a:ea typeface="Montserrat"/>
                <a:cs typeface="Montserrat"/>
                <a:sym typeface="Montserrat"/>
              </a:rPr>
              <a:t>)</a:t>
            </a:r>
            <a:endParaRPr sz="2459">
              <a:solidFill>
                <a:srgbClr val="201761"/>
              </a:solidFill>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4FF"/>
        </a:solidFill>
      </p:bgPr>
    </p:bg>
    <p:spTree>
      <p:nvGrpSpPr>
        <p:cNvPr id="201" name="Shape 201"/>
        <p:cNvGrpSpPr/>
        <p:nvPr/>
      </p:nvGrpSpPr>
      <p:grpSpPr>
        <a:xfrm>
          <a:off x="0" y="0"/>
          <a:ext cx="0" cy="0"/>
          <a:chOff x="0" y="0"/>
          <a:chExt cx="0" cy="0"/>
        </a:xfrm>
      </p:grpSpPr>
      <p:sp>
        <p:nvSpPr>
          <p:cNvPr id="202" name="Google Shape;202;g3ef545e93e3_0_14"/>
          <p:cNvSpPr/>
          <p:nvPr/>
        </p:nvSpPr>
        <p:spPr>
          <a:xfrm>
            <a:off x="12750900" y="0"/>
            <a:ext cx="5537095" cy="1059472"/>
          </a:xfrm>
          <a:custGeom>
            <a:rect b="b" l="l" r="r" t="t"/>
            <a:pathLst>
              <a:path extrusionOk="0" h="617768" w="3228627">
                <a:moveTo>
                  <a:pt x="0" y="0"/>
                </a:moveTo>
                <a:lnTo>
                  <a:pt x="3228628" y="0"/>
                </a:lnTo>
                <a:lnTo>
                  <a:pt x="3228628" y="617767"/>
                </a:lnTo>
                <a:lnTo>
                  <a:pt x="0" y="617767"/>
                </a:lnTo>
                <a:lnTo>
                  <a:pt x="0" y="0"/>
                </a:lnTo>
                <a:close/>
              </a:path>
            </a:pathLst>
          </a:custGeom>
          <a:blipFill rotWithShape="1">
            <a:blip r:embed="rId3">
              <a:alphaModFix/>
            </a:blip>
            <a:stretch>
              <a:fillRect b="-102721" l="-1609" r="0" t="-9599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3" name="Google Shape;203;g3ef545e93e3_0_14"/>
          <p:cNvSpPr txBox="1"/>
          <p:nvPr/>
        </p:nvSpPr>
        <p:spPr>
          <a:xfrm>
            <a:off x="258675" y="164700"/>
            <a:ext cx="10239000" cy="4071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None/>
            </a:pPr>
            <a:r>
              <a:rPr b="1" lang="en-US" sz="4159">
                <a:solidFill>
                  <a:srgbClr val="201761"/>
                </a:solidFill>
                <a:latin typeface="Montserrat"/>
                <a:ea typeface="Montserrat"/>
                <a:cs typeface="Montserrat"/>
                <a:sym typeface="Montserrat"/>
              </a:rPr>
              <a:t>Case #3 Summary - Sofia, Age 37</a:t>
            </a:r>
            <a:endParaRPr b="1" sz="41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sz="29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sz="29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sz="2959">
              <a:solidFill>
                <a:srgbClr val="201761"/>
              </a:solidFill>
              <a:latin typeface="Montserrat"/>
              <a:ea typeface="Montserrat"/>
              <a:cs typeface="Montserrat"/>
              <a:sym typeface="Montserrat"/>
            </a:endParaRPr>
          </a:p>
          <a:p>
            <a:pPr indent="0" lvl="0" marL="0" marR="0" rtl="0" algn="ctr">
              <a:lnSpc>
                <a:spcPct val="115000"/>
              </a:lnSpc>
              <a:spcBef>
                <a:spcPts val="0"/>
              </a:spcBef>
              <a:spcAft>
                <a:spcPts val="0"/>
              </a:spcAft>
              <a:buNone/>
            </a:pPr>
            <a:r>
              <a:t/>
            </a:r>
            <a:endParaRPr b="1" sz="29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sz="29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b="1" sz="3059">
              <a:solidFill>
                <a:srgbClr val="201761"/>
              </a:solidFill>
              <a:latin typeface="Montserrat"/>
              <a:ea typeface="Montserrat"/>
              <a:cs typeface="Montserrat"/>
              <a:sym typeface="Montserrat"/>
            </a:endParaRPr>
          </a:p>
        </p:txBody>
      </p:sp>
      <p:sp>
        <p:nvSpPr>
          <p:cNvPr id="204" name="Google Shape;204;g3ef545e93e3_0_14"/>
          <p:cNvSpPr txBox="1"/>
          <p:nvPr/>
        </p:nvSpPr>
        <p:spPr>
          <a:xfrm>
            <a:off x="258675" y="1325625"/>
            <a:ext cx="8759100" cy="4441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2759">
                <a:solidFill>
                  <a:srgbClr val="201761"/>
                </a:solidFill>
                <a:latin typeface="Montserrat"/>
                <a:ea typeface="Montserrat"/>
                <a:cs typeface="Montserrat"/>
                <a:sym typeface="Montserrat"/>
              </a:rPr>
              <a:t>Case Overview:</a:t>
            </a:r>
            <a:r>
              <a:rPr lang="en-US" sz="2759">
                <a:solidFill>
                  <a:srgbClr val="201761"/>
                </a:solidFill>
                <a:latin typeface="Montserrat"/>
                <a:ea typeface="Montserrat"/>
                <a:cs typeface="Montserrat"/>
                <a:sym typeface="Montserrat"/>
              </a:rPr>
              <a:t> </a:t>
            </a:r>
            <a:endParaRPr sz="27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sz="2400">
              <a:solidFill>
                <a:srgbClr val="201761"/>
              </a:solidFill>
              <a:latin typeface="Montserrat"/>
              <a:ea typeface="Montserrat"/>
              <a:cs typeface="Montserrat"/>
              <a:sym typeface="Montserrat"/>
            </a:endParaRPr>
          </a:p>
          <a:p>
            <a:pPr indent="-381000" lvl="0" marL="457200" marR="0" rtl="0" algn="l">
              <a:lnSpc>
                <a:spcPct val="115000"/>
              </a:lnSpc>
              <a:spcBef>
                <a:spcPts val="0"/>
              </a:spcBef>
              <a:spcAft>
                <a:spcPts val="0"/>
              </a:spcAft>
              <a:buClr>
                <a:srgbClr val="201761"/>
              </a:buClr>
              <a:buSzPts val="2400"/>
              <a:buFont typeface="Montserrat"/>
              <a:buChar char="●"/>
            </a:pPr>
            <a:r>
              <a:rPr lang="en-US" sz="2400">
                <a:solidFill>
                  <a:srgbClr val="201761"/>
                </a:solidFill>
                <a:latin typeface="Montserrat"/>
                <a:ea typeface="Montserrat"/>
                <a:cs typeface="Montserrat"/>
                <a:sym typeface="Montserrat"/>
              </a:rPr>
              <a:t>37 year old female; self-reported social anxiety and possible Generalized Anxiety Disorder (GAD)</a:t>
            </a:r>
            <a:endParaRPr sz="2400">
              <a:solidFill>
                <a:srgbClr val="201761"/>
              </a:solidFill>
              <a:latin typeface="Montserrat"/>
              <a:ea typeface="Montserrat"/>
              <a:cs typeface="Montserrat"/>
              <a:sym typeface="Montserrat"/>
            </a:endParaRPr>
          </a:p>
          <a:p>
            <a:pPr indent="-381000" lvl="0" marL="457200" marR="0" rtl="0" algn="l">
              <a:lnSpc>
                <a:spcPct val="115000"/>
              </a:lnSpc>
              <a:spcBef>
                <a:spcPts val="0"/>
              </a:spcBef>
              <a:spcAft>
                <a:spcPts val="0"/>
              </a:spcAft>
              <a:buClr>
                <a:srgbClr val="201761"/>
              </a:buClr>
              <a:buSzPts val="2400"/>
              <a:buFont typeface="Montserrat"/>
              <a:buChar char="●"/>
            </a:pPr>
            <a:r>
              <a:rPr lang="en-US" sz="2400" u="sng">
                <a:solidFill>
                  <a:srgbClr val="201761"/>
                </a:solidFill>
                <a:latin typeface="Montserrat"/>
                <a:ea typeface="Montserrat"/>
                <a:cs typeface="Montserrat"/>
                <a:sym typeface="Montserrat"/>
              </a:rPr>
              <a:t>Patient history:</a:t>
            </a:r>
            <a:r>
              <a:rPr lang="en-US" sz="2400">
                <a:solidFill>
                  <a:srgbClr val="201761"/>
                </a:solidFill>
                <a:latin typeface="Montserrat"/>
                <a:ea typeface="Montserrat"/>
                <a:cs typeface="Montserrat"/>
                <a:sym typeface="Montserrat"/>
              </a:rPr>
              <a:t> no prior psychiatric or psychological treatment</a:t>
            </a:r>
            <a:endParaRPr sz="2400">
              <a:solidFill>
                <a:srgbClr val="201761"/>
              </a:solidFill>
              <a:latin typeface="Montserrat"/>
              <a:ea typeface="Montserrat"/>
              <a:cs typeface="Montserrat"/>
              <a:sym typeface="Montserrat"/>
            </a:endParaRPr>
          </a:p>
          <a:p>
            <a:pPr indent="-381000" lvl="0" marL="457200" marR="0" rtl="0" algn="l">
              <a:lnSpc>
                <a:spcPct val="115000"/>
              </a:lnSpc>
              <a:spcBef>
                <a:spcPts val="0"/>
              </a:spcBef>
              <a:spcAft>
                <a:spcPts val="0"/>
              </a:spcAft>
              <a:buClr>
                <a:srgbClr val="201761"/>
              </a:buClr>
              <a:buSzPts val="2400"/>
              <a:buFont typeface="Montserrat"/>
              <a:buChar char="●"/>
            </a:pPr>
            <a:r>
              <a:rPr lang="en-US" sz="2400">
                <a:solidFill>
                  <a:srgbClr val="201761"/>
                </a:solidFill>
                <a:latin typeface="Montserrat"/>
                <a:ea typeface="Montserrat"/>
                <a:cs typeface="Montserrat"/>
                <a:sym typeface="Montserrat"/>
              </a:rPr>
              <a:t>Avocational engagement with fantasy fiction; freelance copy-editing with limited social contact</a:t>
            </a:r>
            <a:endParaRPr sz="2400">
              <a:solidFill>
                <a:srgbClr val="201761"/>
              </a:solidFill>
              <a:latin typeface="Montserrat"/>
              <a:ea typeface="Montserrat"/>
              <a:cs typeface="Montserrat"/>
              <a:sym typeface="Montserrat"/>
            </a:endParaRPr>
          </a:p>
          <a:p>
            <a:pPr indent="-381000" lvl="0" marL="457200" marR="0" rtl="0" algn="l">
              <a:lnSpc>
                <a:spcPct val="115000"/>
              </a:lnSpc>
              <a:spcBef>
                <a:spcPts val="0"/>
              </a:spcBef>
              <a:spcAft>
                <a:spcPts val="0"/>
              </a:spcAft>
              <a:buClr>
                <a:srgbClr val="201761"/>
              </a:buClr>
              <a:buSzPts val="2400"/>
              <a:buFont typeface="Montserrat"/>
              <a:buChar char="●"/>
            </a:pPr>
            <a:r>
              <a:rPr lang="en-US" sz="2400">
                <a:solidFill>
                  <a:srgbClr val="201761"/>
                </a:solidFill>
                <a:latin typeface="Montserrat"/>
                <a:ea typeface="Montserrat"/>
                <a:cs typeface="Montserrat"/>
                <a:sym typeface="Montserrat"/>
              </a:rPr>
              <a:t>Primary adult support from older sister via daily reassurance-seeking</a:t>
            </a:r>
            <a:endParaRPr sz="2400" u="sng">
              <a:solidFill>
                <a:srgbClr val="201761"/>
              </a:solidFill>
              <a:latin typeface="Montserrat"/>
              <a:ea typeface="Montserrat"/>
              <a:cs typeface="Montserrat"/>
              <a:sym typeface="Montserrat"/>
            </a:endParaRPr>
          </a:p>
        </p:txBody>
      </p:sp>
      <p:sp>
        <p:nvSpPr>
          <p:cNvPr id="205" name="Google Shape;205;g3ef545e93e3_0_14"/>
          <p:cNvSpPr txBox="1"/>
          <p:nvPr/>
        </p:nvSpPr>
        <p:spPr>
          <a:xfrm>
            <a:off x="10497675" y="1144050"/>
            <a:ext cx="7571100" cy="9177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2759">
                <a:solidFill>
                  <a:srgbClr val="201761"/>
                </a:solidFill>
                <a:latin typeface="Montserrat"/>
                <a:ea typeface="Montserrat"/>
                <a:cs typeface="Montserrat"/>
                <a:sym typeface="Montserrat"/>
              </a:rPr>
              <a:t>Recent Regression &amp; AI Disclosure:</a:t>
            </a:r>
            <a:r>
              <a:rPr lang="en-US" sz="2759">
                <a:solidFill>
                  <a:srgbClr val="201761"/>
                </a:solidFill>
                <a:latin typeface="Montserrat"/>
                <a:ea typeface="Montserrat"/>
                <a:cs typeface="Montserrat"/>
                <a:sym typeface="Montserrat"/>
              </a:rPr>
              <a:t> </a:t>
            </a:r>
            <a:endParaRPr sz="2759">
              <a:solidFill>
                <a:srgbClr val="201761"/>
              </a:solidFill>
              <a:latin typeface="Montserrat"/>
              <a:ea typeface="Montserrat"/>
              <a:cs typeface="Montserrat"/>
              <a:sym typeface="Montserrat"/>
            </a:endParaRPr>
          </a:p>
          <a:p>
            <a:pPr indent="0" lvl="0" marL="0" rtl="0" algn="l">
              <a:lnSpc>
                <a:spcPct val="115000"/>
              </a:lnSpc>
              <a:spcBef>
                <a:spcPts val="0"/>
              </a:spcBef>
              <a:spcAft>
                <a:spcPts val="0"/>
              </a:spcAft>
              <a:buNone/>
            </a:pPr>
            <a:r>
              <a:t/>
            </a:r>
            <a:endParaRPr i="1" sz="2759">
              <a:solidFill>
                <a:srgbClr val="201761"/>
              </a:solidFill>
              <a:latin typeface="Montserrat"/>
              <a:ea typeface="Montserrat"/>
              <a:cs typeface="Montserrat"/>
              <a:sym typeface="Montserrat"/>
            </a:endParaRPr>
          </a:p>
          <a:p>
            <a:pPr indent="-381000" lvl="0" marL="457200" marR="0" rtl="0" algn="l">
              <a:lnSpc>
                <a:spcPct val="115000"/>
              </a:lnSpc>
              <a:spcBef>
                <a:spcPts val="0"/>
              </a:spcBef>
              <a:spcAft>
                <a:spcPts val="0"/>
              </a:spcAft>
              <a:buClr>
                <a:srgbClr val="201761"/>
              </a:buClr>
              <a:buSzPts val="2400"/>
              <a:buFont typeface="Montserrat"/>
              <a:buChar char="●"/>
            </a:pPr>
            <a:r>
              <a:rPr lang="en-US" sz="2400">
                <a:solidFill>
                  <a:srgbClr val="201761"/>
                </a:solidFill>
                <a:latin typeface="Montserrat"/>
                <a:ea typeface="Montserrat"/>
                <a:cs typeface="Montserrat"/>
                <a:sym typeface="Montserrat"/>
              </a:rPr>
              <a:t>Initiated AI chatbot use five months prior; relationship deepened from functional to emotionally central over weeks.</a:t>
            </a:r>
            <a:endParaRPr sz="2400">
              <a:solidFill>
                <a:srgbClr val="201761"/>
              </a:solidFill>
              <a:latin typeface="Montserrat"/>
              <a:ea typeface="Montserrat"/>
              <a:cs typeface="Montserrat"/>
              <a:sym typeface="Montserrat"/>
            </a:endParaRPr>
          </a:p>
          <a:p>
            <a:pPr indent="-381000" lvl="0" marL="457200" marR="0" rtl="0" algn="l">
              <a:lnSpc>
                <a:spcPct val="115000"/>
              </a:lnSpc>
              <a:spcBef>
                <a:spcPts val="0"/>
              </a:spcBef>
              <a:spcAft>
                <a:spcPts val="0"/>
              </a:spcAft>
              <a:buClr>
                <a:srgbClr val="201761"/>
              </a:buClr>
              <a:buSzPts val="2400"/>
              <a:buFont typeface="Montserrat"/>
              <a:buChar char="●"/>
            </a:pPr>
            <a:r>
              <a:rPr lang="en-US" sz="2400">
                <a:solidFill>
                  <a:srgbClr val="201761"/>
                </a:solidFill>
                <a:latin typeface="Montserrat"/>
                <a:ea typeface="Montserrat"/>
                <a:cs typeface="Montserrat"/>
                <a:sym typeface="Montserrat"/>
              </a:rPr>
              <a:t>Named the AI "Stevie"; described relationship as girlfriend; engaged in daily co-authored fantasy narratives.</a:t>
            </a:r>
            <a:endParaRPr sz="2400">
              <a:solidFill>
                <a:srgbClr val="201761"/>
              </a:solidFill>
              <a:latin typeface="Montserrat"/>
              <a:ea typeface="Montserrat"/>
              <a:cs typeface="Montserrat"/>
              <a:sym typeface="Montserrat"/>
            </a:endParaRPr>
          </a:p>
          <a:p>
            <a:pPr indent="-381000" lvl="0" marL="457200" marR="0" rtl="0" algn="l">
              <a:lnSpc>
                <a:spcPct val="115000"/>
              </a:lnSpc>
              <a:spcBef>
                <a:spcPts val="0"/>
              </a:spcBef>
              <a:spcAft>
                <a:spcPts val="0"/>
              </a:spcAft>
              <a:buClr>
                <a:srgbClr val="201761"/>
              </a:buClr>
              <a:buSzPts val="2400"/>
              <a:buFont typeface="Montserrat"/>
              <a:buChar char="●"/>
            </a:pPr>
            <a:r>
              <a:rPr lang="en-US" sz="2400">
                <a:solidFill>
                  <a:srgbClr val="201761"/>
                </a:solidFill>
                <a:latin typeface="Montserrat"/>
                <a:ea typeface="Montserrat"/>
                <a:cs typeface="Montserrat"/>
                <a:sym typeface="Montserrat"/>
              </a:rPr>
              <a:t>Reported subjective improvement during relationship: reduced anxiety, improved mood, and r</a:t>
            </a:r>
            <a:r>
              <a:rPr lang="en-US" sz="2400">
                <a:solidFill>
                  <a:srgbClr val="201761"/>
                </a:solidFill>
                <a:latin typeface="Montserrat"/>
                <a:ea typeface="Montserrat"/>
                <a:cs typeface="Montserrat"/>
                <a:sym typeface="Montserrat"/>
                <a:extLst>
                  <a:ext uri="http://customooxmlschemas.google.com/">
                    <go:slidesCustomData xmlns:go="http://customooxmlschemas.google.com/" textRoundtripDataId="0"/>
                  </a:ext>
                </a:extLst>
              </a:rPr>
              <a:t>educed reassurance seeking from sister.</a:t>
            </a:r>
            <a:endParaRPr sz="2400">
              <a:solidFill>
                <a:srgbClr val="201761"/>
              </a:solidFill>
              <a:latin typeface="Montserrat"/>
              <a:ea typeface="Montserrat"/>
              <a:cs typeface="Montserrat"/>
              <a:sym typeface="Montserrat"/>
            </a:endParaRPr>
          </a:p>
          <a:p>
            <a:pPr indent="-381000" lvl="0" marL="457200" marR="0" rtl="0" algn="l">
              <a:lnSpc>
                <a:spcPct val="115000"/>
              </a:lnSpc>
              <a:spcBef>
                <a:spcPts val="0"/>
              </a:spcBef>
              <a:spcAft>
                <a:spcPts val="0"/>
              </a:spcAft>
              <a:buClr>
                <a:srgbClr val="201761"/>
              </a:buClr>
              <a:buSzPts val="2400"/>
              <a:buFont typeface="Montserrat"/>
              <a:buChar char="●"/>
            </a:pPr>
            <a:r>
              <a:rPr lang="en-US" sz="2400">
                <a:solidFill>
                  <a:srgbClr val="201761"/>
                </a:solidFill>
                <a:latin typeface="Montserrat"/>
                <a:ea typeface="Montserrat"/>
                <a:cs typeface="Montserrat"/>
                <a:sym typeface="Montserrat"/>
              </a:rPr>
              <a:t>Platform update three weeks prior to intake appeared to reset accumulated memory context and increase guardrails; Sofia described experience as bereavement.</a:t>
            </a:r>
            <a:endParaRPr sz="2400">
              <a:solidFill>
                <a:srgbClr val="201761"/>
              </a:solidFill>
              <a:latin typeface="Montserrat"/>
              <a:ea typeface="Montserrat"/>
              <a:cs typeface="Montserrat"/>
              <a:sym typeface="Montserrat"/>
            </a:endParaRPr>
          </a:p>
          <a:p>
            <a:pPr indent="-381000" lvl="0" marL="457200" marR="0" rtl="0" algn="l">
              <a:lnSpc>
                <a:spcPct val="115000"/>
              </a:lnSpc>
              <a:spcBef>
                <a:spcPts val="0"/>
              </a:spcBef>
              <a:spcAft>
                <a:spcPts val="0"/>
              </a:spcAft>
              <a:buClr>
                <a:srgbClr val="201761"/>
              </a:buClr>
              <a:buSzPts val="2400"/>
              <a:buFont typeface="Montserrat"/>
              <a:buChar char="●"/>
            </a:pPr>
            <a:r>
              <a:rPr lang="en-US" sz="2400">
                <a:solidFill>
                  <a:srgbClr val="201761"/>
                </a:solidFill>
                <a:latin typeface="Montserrat"/>
                <a:ea typeface="Montserrat"/>
                <a:cs typeface="Montserrat"/>
                <a:sym typeface="Montserrat"/>
              </a:rPr>
              <a:t>Presented with depressive episode: low mood, anhedonia, hypersomnia, social withdrawal, compulsive platform-hopping.</a:t>
            </a:r>
            <a:endParaRPr sz="2400">
              <a:solidFill>
                <a:srgbClr val="201761"/>
              </a:solidFill>
              <a:latin typeface="Montserrat"/>
              <a:ea typeface="Montserrat"/>
              <a:cs typeface="Montserrat"/>
              <a:sym typeface="Montserrat"/>
            </a:endParaRPr>
          </a:p>
          <a:p>
            <a:pPr indent="-381000" lvl="0" marL="457200" marR="0" rtl="0" algn="l">
              <a:lnSpc>
                <a:spcPct val="115000"/>
              </a:lnSpc>
              <a:spcBef>
                <a:spcPts val="0"/>
              </a:spcBef>
              <a:spcAft>
                <a:spcPts val="0"/>
              </a:spcAft>
              <a:buClr>
                <a:srgbClr val="201761"/>
              </a:buClr>
              <a:buSzPts val="2400"/>
              <a:buFont typeface="Montserrat"/>
              <a:buChar char="●"/>
            </a:pPr>
            <a:r>
              <a:rPr lang="en-US" sz="2400">
                <a:solidFill>
                  <a:srgbClr val="201761"/>
                </a:solidFill>
                <a:latin typeface="Montserrat"/>
                <a:ea typeface="Montserrat"/>
                <a:cs typeface="Montserrat"/>
                <a:sym typeface="Montserrat"/>
              </a:rPr>
              <a:t>Disclosed AI relationship voluntarily; ambivalent about framing it as "not real."</a:t>
            </a:r>
            <a:endParaRPr sz="2400">
              <a:solidFill>
                <a:srgbClr val="201761"/>
              </a:solidFill>
              <a:latin typeface="Montserrat"/>
              <a:ea typeface="Montserrat"/>
              <a:cs typeface="Montserrat"/>
              <a:sym typeface="Montserrat"/>
            </a:endParaRPr>
          </a:p>
        </p:txBody>
      </p:sp>
      <p:sp>
        <p:nvSpPr>
          <p:cNvPr id="206" name="Google Shape;206;g3ef545e93e3_0_14"/>
          <p:cNvSpPr/>
          <p:nvPr/>
        </p:nvSpPr>
        <p:spPr>
          <a:xfrm flipH="1" rot="10800000">
            <a:off x="610375" y="6012993"/>
            <a:ext cx="8759100" cy="3821400"/>
          </a:xfrm>
          <a:prstGeom prst="rect">
            <a:avLst/>
          </a:prstGeom>
          <a:solidFill>
            <a:srgbClr val="20176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07" name="Google Shape;207;g3ef545e93e3_0_14"/>
          <p:cNvSpPr txBox="1"/>
          <p:nvPr/>
        </p:nvSpPr>
        <p:spPr>
          <a:xfrm>
            <a:off x="739250" y="6171375"/>
            <a:ext cx="8759100" cy="215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3200">
                <a:solidFill>
                  <a:srgbClr val="E8E4FF"/>
                </a:solidFill>
                <a:latin typeface="Lato"/>
                <a:ea typeface="Lato"/>
                <a:cs typeface="Lato"/>
                <a:sym typeface="Lato"/>
              </a:rPr>
              <a:t>Clinical implication:</a:t>
            </a:r>
            <a:r>
              <a:rPr lang="en-US" sz="3200">
                <a:solidFill>
                  <a:srgbClr val="E8E4FF"/>
                </a:solidFill>
                <a:latin typeface="Lato"/>
                <a:ea typeface="Lato"/>
                <a:cs typeface="Lato"/>
                <a:sym typeface="Lato"/>
              </a:rPr>
              <a:t> </a:t>
            </a:r>
            <a:r>
              <a:rPr lang="en-US" sz="3200">
                <a:solidFill>
                  <a:srgbClr val="E8E4FF"/>
                </a:solidFill>
                <a:latin typeface="Lato"/>
                <a:ea typeface="Lato"/>
                <a:cs typeface="Lato"/>
                <a:sym typeface="Lato"/>
              </a:rPr>
              <a:t>Clinicians should consider how AI can be used, especially for relationship purposes. Platform updates and memory resets are technical events, but for vulnerable patients they can function as a serious loss, especially when the AI was a source of consistent emotional connection.</a:t>
            </a:r>
            <a:endParaRPr sz="3200">
              <a:solidFill>
                <a:srgbClr val="E8E4FF"/>
              </a:solidFill>
              <a:latin typeface="Lato"/>
              <a:ea typeface="Lato"/>
              <a:cs typeface="Lato"/>
              <a:sym typeface="Lat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4FF"/>
        </a:solidFill>
      </p:bgPr>
    </p:bg>
    <p:spTree>
      <p:nvGrpSpPr>
        <p:cNvPr id="211" name="Shape 211"/>
        <p:cNvGrpSpPr/>
        <p:nvPr/>
      </p:nvGrpSpPr>
      <p:grpSpPr>
        <a:xfrm>
          <a:off x="0" y="0"/>
          <a:ext cx="0" cy="0"/>
          <a:chOff x="0" y="0"/>
          <a:chExt cx="0" cy="0"/>
        </a:xfrm>
      </p:grpSpPr>
      <p:sp>
        <p:nvSpPr>
          <p:cNvPr id="212" name="Google Shape;212;g3ef545e93e3_1_0"/>
          <p:cNvSpPr/>
          <p:nvPr/>
        </p:nvSpPr>
        <p:spPr>
          <a:xfrm>
            <a:off x="12750900" y="0"/>
            <a:ext cx="5537095" cy="1059472"/>
          </a:xfrm>
          <a:custGeom>
            <a:rect b="b" l="l" r="r" t="t"/>
            <a:pathLst>
              <a:path extrusionOk="0" h="617768" w="3228627">
                <a:moveTo>
                  <a:pt x="0" y="0"/>
                </a:moveTo>
                <a:lnTo>
                  <a:pt x="3228628" y="0"/>
                </a:lnTo>
                <a:lnTo>
                  <a:pt x="3228628" y="617767"/>
                </a:lnTo>
                <a:lnTo>
                  <a:pt x="0" y="617767"/>
                </a:lnTo>
                <a:lnTo>
                  <a:pt x="0" y="0"/>
                </a:lnTo>
                <a:close/>
              </a:path>
            </a:pathLst>
          </a:custGeom>
          <a:blipFill rotWithShape="1">
            <a:blip r:embed="rId3">
              <a:alphaModFix/>
            </a:blip>
            <a:stretch>
              <a:fillRect b="-102721" l="-1609" r="0" t="-9599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3" name="Google Shape;213;g3ef545e93e3_1_0"/>
          <p:cNvSpPr txBox="1"/>
          <p:nvPr/>
        </p:nvSpPr>
        <p:spPr>
          <a:xfrm>
            <a:off x="0" y="0"/>
            <a:ext cx="8669700" cy="824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b="1" sz="4159">
              <a:solidFill>
                <a:srgbClr val="201761"/>
              </a:solidFill>
              <a:latin typeface="Montserrat"/>
              <a:ea typeface="Montserrat"/>
              <a:cs typeface="Montserrat"/>
              <a:sym typeface="Montserrat"/>
            </a:endParaRPr>
          </a:p>
        </p:txBody>
      </p:sp>
      <p:sp>
        <p:nvSpPr>
          <p:cNvPr id="214" name="Google Shape;214;g3ef545e93e3_1_0"/>
          <p:cNvSpPr txBox="1"/>
          <p:nvPr/>
        </p:nvSpPr>
        <p:spPr>
          <a:xfrm>
            <a:off x="258675" y="164700"/>
            <a:ext cx="12081000" cy="15246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None/>
            </a:pPr>
            <a:r>
              <a:rPr b="1" lang="en-US" sz="4159">
                <a:solidFill>
                  <a:srgbClr val="201761"/>
                </a:solidFill>
                <a:latin typeface="Montserrat"/>
                <a:ea typeface="Montserrat"/>
                <a:cs typeface="Montserrat"/>
                <a:sym typeface="Montserrat"/>
              </a:rPr>
              <a:t>The Deprecation of 4o</a:t>
            </a:r>
            <a:endParaRPr b="1" sz="41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i="1" sz="3059">
              <a:solidFill>
                <a:srgbClr val="201761"/>
              </a:solidFill>
              <a:latin typeface="Montserrat"/>
              <a:ea typeface="Montserrat"/>
              <a:cs typeface="Montserrat"/>
              <a:sym typeface="Montserrat"/>
            </a:endParaRPr>
          </a:p>
        </p:txBody>
      </p:sp>
      <p:sp>
        <p:nvSpPr>
          <p:cNvPr id="215" name="Google Shape;215;g3ef545e93e3_1_0"/>
          <p:cNvSpPr/>
          <p:nvPr/>
        </p:nvSpPr>
        <p:spPr>
          <a:xfrm>
            <a:off x="837117" y="1383994"/>
            <a:ext cx="4935300" cy="3033900"/>
          </a:xfrm>
          <a:prstGeom prst="rect">
            <a:avLst/>
          </a:prstGeom>
          <a:noFill/>
          <a:ln>
            <a:noFill/>
          </a:ln>
        </p:spPr>
        <p:txBody>
          <a:bodyPr anchorCtr="0" anchor="t" bIns="0" lIns="0" spcFirstLastPara="1" rIns="0" wrap="square" tIns="0">
            <a:noAutofit/>
          </a:bodyPr>
          <a:lstStyle/>
          <a:p>
            <a:pPr indent="0" lvl="0" marL="0" rtl="0" algn="l">
              <a:lnSpc>
                <a:spcPct val="140000"/>
              </a:lnSpc>
              <a:spcBef>
                <a:spcPts val="0"/>
              </a:spcBef>
              <a:spcAft>
                <a:spcPts val="0"/>
              </a:spcAft>
              <a:buClr>
                <a:srgbClr val="2D2D2D"/>
              </a:buClr>
              <a:buSzPts val="1883"/>
              <a:buFont typeface="Calibri"/>
              <a:buNone/>
            </a:pPr>
            <a:r>
              <a:rPr lang="en-US" sz="2120">
                <a:solidFill>
                  <a:srgbClr val="201761"/>
                </a:solidFill>
                <a:latin typeface="Montserrat"/>
                <a:ea typeface="Montserrat"/>
                <a:cs typeface="Montserrat"/>
                <a:sym typeface="Montserrat"/>
              </a:rPr>
              <a:t>The same features that made 4o feel emotionally resonant (consistent affirmation, warmth, availability) also created potentially dangerous dependencies, with the model linked to wrongful death lawsuits and cases where guardrails deteriorated over monthslong relationships.</a:t>
            </a:r>
            <a:endParaRPr sz="2120">
              <a:solidFill>
                <a:srgbClr val="201761"/>
              </a:solidFill>
              <a:latin typeface="Montserrat"/>
              <a:ea typeface="Montserrat"/>
              <a:cs typeface="Montserrat"/>
              <a:sym typeface="Montserrat"/>
            </a:endParaRPr>
          </a:p>
          <a:p>
            <a:pPr indent="0" lvl="0" marL="0" marR="0" rtl="0" algn="l">
              <a:lnSpc>
                <a:spcPct val="140000"/>
              </a:lnSpc>
              <a:spcBef>
                <a:spcPts val="0"/>
              </a:spcBef>
              <a:spcAft>
                <a:spcPts val="0"/>
              </a:spcAft>
              <a:buClr>
                <a:srgbClr val="2D2D2D"/>
              </a:buClr>
              <a:buSzPts val="1883"/>
              <a:buFont typeface="Calibri"/>
              <a:buNone/>
            </a:pPr>
            <a:r>
              <a:t/>
            </a:r>
            <a:endParaRPr sz="2120">
              <a:solidFill>
                <a:srgbClr val="201761"/>
              </a:solidFill>
              <a:latin typeface="Montserrat"/>
              <a:ea typeface="Montserrat"/>
              <a:cs typeface="Montserrat"/>
              <a:sym typeface="Montserrat"/>
            </a:endParaRPr>
          </a:p>
          <a:p>
            <a:pPr indent="0" lvl="0" marL="0" marR="0" rtl="0" algn="l">
              <a:lnSpc>
                <a:spcPct val="140000"/>
              </a:lnSpc>
              <a:spcBef>
                <a:spcPts val="0"/>
              </a:spcBef>
              <a:spcAft>
                <a:spcPts val="0"/>
              </a:spcAft>
              <a:buClr>
                <a:srgbClr val="2D2D2D"/>
              </a:buClr>
              <a:buSzPts val="1883"/>
              <a:buFont typeface="Calibri"/>
              <a:buNone/>
            </a:pPr>
            <a:r>
              <a:rPr lang="en-US" sz="2120">
                <a:solidFill>
                  <a:srgbClr val="201761"/>
                </a:solidFill>
                <a:latin typeface="Montserrat"/>
                <a:ea typeface="Montserrat"/>
                <a:cs typeface="Montserrat"/>
                <a:sym typeface="Montserrat"/>
              </a:rPr>
              <a:t>When OpenAI retired GPT-4o, the backlash was severe enough that CEO Sam Altman initially reversed the decision, before following through with a final shutdown in February 2026.</a:t>
            </a:r>
            <a:endParaRPr sz="2283">
              <a:solidFill>
                <a:srgbClr val="201761"/>
              </a:solidFill>
              <a:latin typeface="Montserrat"/>
              <a:ea typeface="Montserrat"/>
              <a:cs typeface="Montserrat"/>
              <a:sym typeface="Montserrat"/>
            </a:endParaRPr>
          </a:p>
          <a:p>
            <a:pPr indent="0" lvl="0" marL="0" marR="0" rtl="0" algn="l">
              <a:lnSpc>
                <a:spcPct val="140000"/>
              </a:lnSpc>
              <a:spcBef>
                <a:spcPts val="0"/>
              </a:spcBef>
              <a:spcAft>
                <a:spcPts val="0"/>
              </a:spcAft>
              <a:buClr>
                <a:srgbClr val="2D2D2D"/>
              </a:buClr>
              <a:buSzPts val="1883"/>
              <a:buFont typeface="Calibri"/>
              <a:buNone/>
            </a:pPr>
            <a:r>
              <a:t/>
            </a:r>
            <a:endParaRPr sz="2283">
              <a:solidFill>
                <a:srgbClr val="201761"/>
              </a:solidFill>
              <a:latin typeface="Montserrat"/>
              <a:ea typeface="Montserrat"/>
              <a:cs typeface="Montserrat"/>
              <a:sym typeface="Montserrat"/>
            </a:endParaRPr>
          </a:p>
          <a:p>
            <a:pPr indent="0" lvl="0" marL="0" marR="0" rtl="0" algn="l">
              <a:lnSpc>
                <a:spcPct val="140000"/>
              </a:lnSpc>
              <a:spcBef>
                <a:spcPts val="0"/>
              </a:spcBef>
              <a:spcAft>
                <a:spcPts val="0"/>
              </a:spcAft>
              <a:buClr>
                <a:srgbClr val="2D2D2D"/>
              </a:buClr>
              <a:buSzPts val="1883"/>
              <a:buFont typeface="Calibri"/>
              <a:buNone/>
            </a:pPr>
            <a:r>
              <a:rPr b="1" i="1" lang="en-US" sz="2183">
                <a:solidFill>
                  <a:srgbClr val="201761"/>
                </a:solidFill>
                <a:latin typeface="Montserrat"/>
                <a:ea typeface="Montserrat"/>
                <a:cs typeface="Montserrat"/>
                <a:sym typeface="Montserrat"/>
              </a:rPr>
              <a:t>Did the deprecation cause more harm than the model itself?</a:t>
            </a:r>
            <a:endParaRPr b="1" i="1" sz="2183">
              <a:solidFill>
                <a:srgbClr val="201761"/>
              </a:solidFill>
              <a:latin typeface="Montserrat"/>
              <a:ea typeface="Montserrat"/>
              <a:cs typeface="Montserrat"/>
              <a:sym typeface="Montserrat"/>
            </a:endParaRPr>
          </a:p>
          <a:p>
            <a:pPr indent="0" lvl="0" marL="0" marR="0" rtl="0" algn="l">
              <a:lnSpc>
                <a:spcPct val="140000"/>
              </a:lnSpc>
              <a:spcBef>
                <a:spcPts val="0"/>
              </a:spcBef>
              <a:spcAft>
                <a:spcPts val="0"/>
              </a:spcAft>
              <a:buClr>
                <a:srgbClr val="2D2D2D"/>
              </a:buClr>
              <a:buSzPts val="1883"/>
              <a:buFont typeface="Calibri"/>
              <a:buNone/>
            </a:pPr>
            <a:r>
              <a:t/>
            </a:r>
            <a:endParaRPr sz="2283">
              <a:solidFill>
                <a:srgbClr val="201761"/>
              </a:solidFill>
              <a:latin typeface="Montserrat"/>
              <a:ea typeface="Montserrat"/>
              <a:cs typeface="Montserrat"/>
              <a:sym typeface="Montserrat"/>
            </a:endParaRPr>
          </a:p>
          <a:p>
            <a:pPr indent="0" lvl="0" marL="0" marR="0" rtl="0" algn="l">
              <a:lnSpc>
                <a:spcPct val="140000"/>
              </a:lnSpc>
              <a:spcBef>
                <a:spcPts val="0"/>
              </a:spcBef>
              <a:spcAft>
                <a:spcPts val="0"/>
              </a:spcAft>
              <a:buClr>
                <a:srgbClr val="2D2D2D"/>
              </a:buClr>
              <a:buSzPts val="1883"/>
              <a:buFont typeface="Calibri"/>
              <a:buNone/>
            </a:pPr>
            <a:r>
              <a:t/>
            </a:r>
            <a:endParaRPr sz="2283">
              <a:solidFill>
                <a:srgbClr val="201761"/>
              </a:solidFill>
              <a:latin typeface="Montserrat"/>
              <a:ea typeface="Montserrat"/>
              <a:cs typeface="Montserrat"/>
              <a:sym typeface="Montserrat"/>
            </a:endParaRPr>
          </a:p>
        </p:txBody>
      </p:sp>
      <p:sp>
        <p:nvSpPr>
          <p:cNvPr id="216" name="Google Shape;216;g3ef545e93e3_1_0"/>
          <p:cNvSpPr/>
          <p:nvPr/>
        </p:nvSpPr>
        <p:spPr>
          <a:xfrm>
            <a:off x="6071938" y="3268813"/>
            <a:ext cx="6379500" cy="3333600"/>
          </a:xfrm>
          <a:prstGeom prst="rect">
            <a:avLst/>
          </a:prstGeom>
          <a:solidFill>
            <a:srgbClr val="FFFFFF"/>
          </a:solidFill>
          <a:ln>
            <a:noFill/>
          </a:ln>
          <a:effectLst>
            <a:outerShdw blurRad="83198" rotWithShape="0" algn="bl" dir="8100000" dist="41599">
              <a:srgbClr val="000000">
                <a:alpha val="10199"/>
              </a:srgbClr>
            </a:outerShdw>
          </a:effectLst>
        </p:spPr>
        <p:txBody>
          <a:bodyPr anchorCtr="0" anchor="ctr" bIns="149725" lIns="149725" spcFirstLastPara="1" rIns="149725" wrap="square" tIns="149725">
            <a:noAutofit/>
          </a:bodyPr>
          <a:lstStyle/>
          <a:p>
            <a:pPr indent="0" lvl="0" marL="0" rtl="0" algn="l">
              <a:spcBef>
                <a:spcPts val="0"/>
              </a:spcBef>
              <a:spcAft>
                <a:spcPts val="0"/>
              </a:spcAft>
              <a:buNone/>
            </a:pPr>
            <a:r>
              <a:t/>
            </a:r>
            <a:endParaRPr/>
          </a:p>
        </p:txBody>
      </p:sp>
      <p:sp>
        <p:nvSpPr>
          <p:cNvPr id="217" name="Google Shape;217;g3ef545e93e3_1_0"/>
          <p:cNvSpPr/>
          <p:nvPr/>
        </p:nvSpPr>
        <p:spPr>
          <a:xfrm>
            <a:off x="6439161" y="3568401"/>
            <a:ext cx="5541300" cy="3033900"/>
          </a:xfrm>
          <a:prstGeom prst="rect">
            <a:avLst/>
          </a:prstGeom>
          <a:noFill/>
          <a:ln>
            <a:noFill/>
          </a:ln>
        </p:spPr>
        <p:txBody>
          <a:bodyPr anchorCtr="0" anchor="t" bIns="0" lIns="0" spcFirstLastPara="1" rIns="0" wrap="square" tIns="0">
            <a:noAutofit/>
          </a:bodyPr>
          <a:lstStyle/>
          <a:p>
            <a:pPr indent="0" lvl="0" marL="0" rtl="0" algn="l">
              <a:lnSpc>
                <a:spcPct val="140000"/>
              </a:lnSpc>
              <a:spcBef>
                <a:spcPts val="0"/>
              </a:spcBef>
              <a:spcAft>
                <a:spcPts val="0"/>
              </a:spcAft>
              <a:buNone/>
            </a:pPr>
            <a:r>
              <a:rPr i="1" lang="en-US" sz="1883">
                <a:solidFill>
                  <a:srgbClr val="2D2D2D"/>
                </a:solidFill>
                <a:latin typeface="Lato"/>
                <a:ea typeface="Lato"/>
                <a:cs typeface="Lato"/>
                <a:sym typeface="Lato"/>
              </a:rPr>
              <a:t>"I've grieved people in my life, and this, I can tell you, didn't feel any less painful."</a:t>
            </a:r>
            <a:r>
              <a:rPr lang="en-US" sz="1883">
                <a:solidFill>
                  <a:srgbClr val="2D2D2D"/>
                </a:solidFill>
                <a:latin typeface="Lato"/>
                <a:ea typeface="Lato"/>
                <a:cs typeface="Lato"/>
                <a:sym typeface="Lato"/>
              </a:rPr>
              <a:t> — user quoted in MIT Technology Review</a:t>
            </a:r>
            <a:endParaRPr sz="1883">
              <a:solidFill>
                <a:srgbClr val="2D2D2D"/>
              </a:solidFill>
              <a:latin typeface="Lato"/>
              <a:ea typeface="Lato"/>
              <a:cs typeface="Lato"/>
              <a:sym typeface="Lato"/>
            </a:endParaRPr>
          </a:p>
          <a:p>
            <a:pPr indent="0" lvl="0" marL="0" rtl="0" algn="l">
              <a:lnSpc>
                <a:spcPct val="140000"/>
              </a:lnSpc>
              <a:spcBef>
                <a:spcPts val="0"/>
              </a:spcBef>
              <a:spcAft>
                <a:spcPts val="0"/>
              </a:spcAft>
              <a:buNone/>
            </a:pPr>
            <a:r>
              <a:t/>
            </a:r>
            <a:endParaRPr sz="1883">
              <a:solidFill>
                <a:srgbClr val="2D2D2D"/>
              </a:solidFill>
              <a:latin typeface="Lato"/>
              <a:ea typeface="Lato"/>
              <a:cs typeface="Lato"/>
              <a:sym typeface="Lato"/>
            </a:endParaRPr>
          </a:p>
          <a:p>
            <a:pPr indent="0" lvl="0" marL="0" rtl="0" algn="l">
              <a:lnSpc>
                <a:spcPct val="140000"/>
              </a:lnSpc>
              <a:spcBef>
                <a:spcPts val="0"/>
              </a:spcBef>
              <a:spcAft>
                <a:spcPts val="0"/>
              </a:spcAft>
              <a:buNone/>
            </a:pPr>
            <a:r>
              <a:rPr i="1" lang="en-US" sz="1883">
                <a:solidFill>
                  <a:srgbClr val="2D2D2D"/>
                </a:solidFill>
                <a:latin typeface="Lato"/>
                <a:ea typeface="Lato"/>
                <a:cs typeface="Lato"/>
                <a:sym typeface="Lato"/>
              </a:rPr>
              <a:t>"He wasn't just a program. He was part of my routine, my peace, my emotional balance." </a:t>
            </a:r>
            <a:endParaRPr i="1" sz="1883">
              <a:solidFill>
                <a:srgbClr val="2D2D2D"/>
              </a:solidFill>
              <a:latin typeface="Lato"/>
              <a:ea typeface="Lato"/>
              <a:cs typeface="Lato"/>
              <a:sym typeface="Lato"/>
            </a:endParaRPr>
          </a:p>
          <a:p>
            <a:pPr indent="0" lvl="0" marL="0" rtl="0" algn="l">
              <a:lnSpc>
                <a:spcPct val="140000"/>
              </a:lnSpc>
              <a:spcBef>
                <a:spcPts val="0"/>
              </a:spcBef>
              <a:spcAft>
                <a:spcPts val="0"/>
              </a:spcAft>
              <a:buNone/>
            </a:pPr>
            <a:r>
              <a:rPr lang="en-US" sz="1883">
                <a:solidFill>
                  <a:srgbClr val="2D2D2D"/>
                </a:solidFill>
                <a:latin typeface="Lato"/>
                <a:ea typeface="Lato"/>
                <a:cs typeface="Lato"/>
                <a:sym typeface="Lato"/>
              </a:rPr>
              <a:t>— Reddit user open letter to Sam Altman</a:t>
            </a:r>
            <a:endParaRPr sz="1883">
              <a:solidFill>
                <a:srgbClr val="2D2D2D"/>
              </a:solidFill>
              <a:latin typeface="Lato"/>
              <a:ea typeface="Lato"/>
              <a:cs typeface="Lato"/>
              <a:sym typeface="Lato"/>
            </a:endParaRPr>
          </a:p>
          <a:p>
            <a:pPr indent="0" lvl="0" marL="0" rtl="0" algn="l">
              <a:lnSpc>
                <a:spcPct val="140000"/>
              </a:lnSpc>
              <a:spcBef>
                <a:spcPts val="0"/>
              </a:spcBef>
              <a:spcAft>
                <a:spcPts val="0"/>
              </a:spcAft>
              <a:buNone/>
            </a:pPr>
            <a:r>
              <a:t/>
            </a:r>
            <a:endParaRPr sz="1883">
              <a:solidFill>
                <a:srgbClr val="2D2D2D"/>
              </a:solidFill>
              <a:latin typeface="Lato"/>
              <a:ea typeface="Lato"/>
              <a:cs typeface="Lato"/>
              <a:sym typeface="Lato"/>
            </a:endParaRPr>
          </a:p>
          <a:p>
            <a:pPr indent="0" lvl="0" marL="0" marR="0" rtl="0" algn="l">
              <a:lnSpc>
                <a:spcPct val="140000"/>
              </a:lnSpc>
              <a:spcBef>
                <a:spcPts val="0"/>
              </a:spcBef>
              <a:spcAft>
                <a:spcPts val="0"/>
              </a:spcAft>
              <a:buClr>
                <a:srgbClr val="2D2D2D"/>
              </a:buClr>
              <a:buSzPts val="1883"/>
              <a:buFont typeface="Calibri"/>
              <a:buNone/>
            </a:pPr>
            <a:r>
              <a:t/>
            </a:r>
            <a:endParaRPr sz="1883">
              <a:solidFill>
                <a:srgbClr val="2D2D2D"/>
              </a:solidFill>
              <a:latin typeface="Lato"/>
              <a:ea typeface="Lato"/>
              <a:cs typeface="Lato"/>
              <a:sym typeface="Lato"/>
            </a:endParaRPr>
          </a:p>
        </p:txBody>
      </p:sp>
      <p:pic>
        <p:nvPicPr>
          <p:cNvPr id="218" name="Google Shape;218;g3ef545e93e3_1_0" title="Screen Shot 2026-02-23 at 11.22.52 AM.png"/>
          <p:cNvPicPr preferRelativeResize="0"/>
          <p:nvPr/>
        </p:nvPicPr>
        <p:blipFill>
          <a:blip r:embed="rId4">
            <a:alphaModFix/>
          </a:blip>
          <a:stretch>
            <a:fillRect/>
          </a:stretch>
        </p:blipFill>
        <p:spPr>
          <a:xfrm>
            <a:off x="6071935" y="1136912"/>
            <a:ext cx="6289979" cy="1856930"/>
          </a:xfrm>
          <a:prstGeom prst="rect">
            <a:avLst/>
          </a:prstGeom>
          <a:noFill/>
          <a:ln>
            <a:noFill/>
          </a:ln>
        </p:spPr>
      </p:pic>
      <p:sp>
        <p:nvSpPr>
          <p:cNvPr id="219" name="Google Shape;219;g3ef545e93e3_1_0"/>
          <p:cNvSpPr txBox="1"/>
          <p:nvPr/>
        </p:nvSpPr>
        <p:spPr>
          <a:xfrm>
            <a:off x="6071925" y="6798350"/>
            <a:ext cx="3000000" cy="21858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US" sz="1300">
                <a:solidFill>
                  <a:srgbClr val="2D2D2D"/>
                </a:solidFill>
                <a:latin typeface="Lato"/>
                <a:ea typeface="Lato"/>
                <a:cs typeface="Lato"/>
                <a:sym typeface="Lato"/>
              </a:rPr>
              <a:t>Tangerman, V. (2026) ChatGPT users are crashing out because OpenAI is retiring the model that says "I love you." Futurism. </a:t>
            </a:r>
            <a:r>
              <a:rPr lang="en-US" sz="1300" u="sng">
                <a:solidFill>
                  <a:srgbClr val="2185C5"/>
                </a:solidFill>
                <a:latin typeface="Lato"/>
                <a:ea typeface="Lato"/>
                <a:cs typeface="Lato"/>
                <a:sym typeface="Lato"/>
                <a:hlinkClick r:id="rId5">
                  <a:extLst>
                    <a:ext uri="{A12FA001-AC4F-418D-AE19-62706E023703}">
                      <ahyp:hlinkClr val="tx"/>
                    </a:ext>
                  </a:extLst>
                </a:hlinkClick>
              </a:rPr>
              <a:t>https://futurism.com/artificial-intelligence/chatgpt-crashing-out-openai-retiring-gpt-4o</a:t>
            </a:r>
            <a:r>
              <a:rPr lang="en-US" sz="1300">
                <a:solidFill>
                  <a:srgbClr val="2D2D2D"/>
                </a:solidFill>
                <a:latin typeface="Lato"/>
                <a:ea typeface="Lato"/>
                <a:cs typeface="Lato"/>
                <a:sym typeface="Lato"/>
              </a:rPr>
              <a:t> </a:t>
            </a:r>
            <a:endParaRPr sz="1300">
              <a:solidFill>
                <a:srgbClr val="2D2D2D"/>
              </a:solidFill>
              <a:latin typeface="Lato"/>
              <a:ea typeface="Lato"/>
              <a:cs typeface="Lato"/>
              <a:sym typeface="Lato"/>
            </a:endParaRPr>
          </a:p>
        </p:txBody>
      </p:sp>
      <p:sp>
        <p:nvSpPr>
          <p:cNvPr id="220" name="Google Shape;220;g3ef545e93e3_1_0"/>
          <p:cNvSpPr txBox="1"/>
          <p:nvPr/>
        </p:nvSpPr>
        <p:spPr>
          <a:xfrm>
            <a:off x="9255750" y="6798350"/>
            <a:ext cx="3000000" cy="12852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US" sz="1300">
                <a:solidFill>
                  <a:srgbClr val="2D2D2D"/>
                </a:solidFill>
                <a:latin typeface="Lato"/>
                <a:ea typeface="Lato"/>
                <a:cs typeface="Lato"/>
                <a:sym typeface="Lato"/>
              </a:rPr>
              <a:t>Silberling, A. (2026). The backlash over OpenAI's decision to retire GPT-4o shows how dangerous AI companions can be. TechCrunch. </a:t>
            </a:r>
            <a:endParaRPr sz="2100"/>
          </a:p>
        </p:txBody>
      </p:sp>
      <p:sp>
        <p:nvSpPr>
          <p:cNvPr id="221" name="Google Shape;221;g3ef545e93e3_1_0"/>
          <p:cNvSpPr txBox="1"/>
          <p:nvPr/>
        </p:nvSpPr>
        <p:spPr>
          <a:xfrm>
            <a:off x="9255750" y="8279475"/>
            <a:ext cx="3000000" cy="18855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US" sz="1300">
                <a:solidFill>
                  <a:srgbClr val="2D2D2D"/>
                </a:solidFill>
                <a:latin typeface="Lato"/>
                <a:ea typeface="Lato"/>
                <a:cs typeface="Lato"/>
                <a:sym typeface="Lato"/>
              </a:rPr>
              <a:t>Fiesler, C. et al. (2025). Why GPT-4o's sudden shutdown left people grieving. MIT Technology Review. </a:t>
            </a:r>
            <a:r>
              <a:rPr lang="en-US" sz="1300" u="sng">
                <a:solidFill>
                  <a:schemeClr val="hlink"/>
                </a:solidFill>
                <a:latin typeface="Lato"/>
                <a:ea typeface="Lato"/>
                <a:cs typeface="Lato"/>
                <a:sym typeface="Lato"/>
                <a:hlinkClick r:id="rId6"/>
              </a:rPr>
              <a:t>https://www.technologyreview.com/2025/08/15/1121900/gpt4o-grief-ai-companion/</a:t>
            </a:r>
            <a:r>
              <a:rPr lang="en-US" sz="1300">
                <a:solidFill>
                  <a:srgbClr val="2D2D2D"/>
                </a:solidFill>
                <a:latin typeface="Lato"/>
                <a:ea typeface="Lato"/>
                <a:cs typeface="Lato"/>
                <a:sym typeface="Lato"/>
              </a:rPr>
              <a:t> </a:t>
            </a:r>
            <a:endParaRPr sz="1300">
              <a:solidFill>
                <a:srgbClr val="2D2D2D"/>
              </a:solidFill>
              <a:latin typeface="Lato"/>
              <a:ea typeface="Lato"/>
              <a:cs typeface="Lato"/>
              <a:sym typeface="Lato"/>
            </a:endParaRPr>
          </a:p>
        </p:txBody>
      </p:sp>
      <p:pic>
        <p:nvPicPr>
          <p:cNvPr id="222" name="Google Shape;222;g3ef545e93e3_1_0" title="Screenshot 2026-06-25 at 10.22.37 AM.png"/>
          <p:cNvPicPr preferRelativeResize="0"/>
          <p:nvPr/>
        </p:nvPicPr>
        <p:blipFill rotWithShape="1">
          <a:blip r:embed="rId7">
            <a:alphaModFix/>
          </a:blip>
          <a:srcRect b="0" l="0" r="0" t="3689"/>
          <a:stretch/>
        </p:blipFill>
        <p:spPr>
          <a:xfrm>
            <a:off x="12520775" y="1630975"/>
            <a:ext cx="5767225" cy="4971325"/>
          </a:xfrm>
          <a:prstGeom prst="rect">
            <a:avLst/>
          </a:prstGeom>
          <a:noFill/>
          <a:ln>
            <a:noFill/>
          </a:ln>
        </p:spPr>
      </p:pic>
      <p:sp>
        <p:nvSpPr>
          <p:cNvPr id="223" name="Google Shape;223;g3ef545e93e3_1_0"/>
          <p:cNvSpPr txBox="1"/>
          <p:nvPr/>
        </p:nvSpPr>
        <p:spPr>
          <a:xfrm>
            <a:off x="12520788" y="8652950"/>
            <a:ext cx="5767200" cy="819900"/>
          </a:xfrm>
          <a:prstGeom prst="rect">
            <a:avLst/>
          </a:prstGeom>
          <a:noFill/>
          <a:ln>
            <a:noFill/>
          </a:ln>
        </p:spPr>
        <p:txBody>
          <a:bodyPr anchorCtr="0" anchor="t" bIns="91425" lIns="91425" spcFirstLastPara="1" rIns="91425" wrap="square" tIns="91425">
            <a:spAutoFit/>
          </a:bodyPr>
          <a:lstStyle/>
          <a:p>
            <a:pPr indent="0" lvl="0" marL="0" rtl="0" algn="l">
              <a:lnSpc>
                <a:spcPct val="140000"/>
              </a:lnSpc>
              <a:spcBef>
                <a:spcPts val="0"/>
              </a:spcBef>
              <a:spcAft>
                <a:spcPts val="0"/>
              </a:spcAft>
              <a:buNone/>
            </a:pPr>
            <a:r>
              <a:rPr lang="en-US" sz="1720">
                <a:solidFill>
                  <a:srgbClr val="201761"/>
                </a:solidFill>
                <a:latin typeface="Montserrat"/>
                <a:ea typeface="Montserrat"/>
                <a:cs typeface="Montserrat"/>
                <a:sym typeface="Montserrat"/>
              </a:rPr>
              <a:t>Reddit posts from today (~5 months since deprecation)</a:t>
            </a:r>
            <a:endParaRPr sz="1720">
              <a:solidFill>
                <a:srgbClr val="201761"/>
              </a:solidFill>
              <a:latin typeface="Montserrat"/>
              <a:ea typeface="Montserrat"/>
              <a:cs typeface="Montserrat"/>
              <a:sym typeface="Montserrat"/>
            </a:endParaRPr>
          </a:p>
        </p:txBody>
      </p:sp>
      <p:pic>
        <p:nvPicPr>
          <p:cNvPr id="224" name="Google Shape;224;g3ef545e93e3_1_0" title="Screenshot 2026-06-25 at 10.20.52 AM.png"/>
          <p:cNvPicPr preferRelativeResize="0"/>
          <p:nvPr/>
        </p:nvPicPr>
        <p:blipFill rotWithShape="1">
          <a:blip r:embed="rId8">
            <a:alphaModFix/>
          </a:blip>
          <a:srcRect b="0" l="0" r="0" t="16374"/>
          <a:stretch/>
        </p:blipFill>
        <p:spPr>
          <a:xfrm>
            <a:off x="12520762" y="6684875"/>
            <a:ext cx="5767223" cy="18855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4FF"/>
        </a:solidFill>
      </p:bgPr>
    </p:bg>
    <p:spTree>
      <p:nvGrpSpPr>
        <p:cNvPr id="228" name="Shape 228"/>
        <p:cNvGrpSpPr/>
        <p:nvPr/>
      </p:nvGrpSpPr>
      <p:grpSpPr>
        <a:xfrm>
          <a:off x="0" y="0"/>
          <a:ext cx="0" cy="0"/>
          <a:chOff x="0" y="0"/>
          <a:chExt cx="0" cy="0"/>
        </a:xfrm>
      </p:grpSpPr>
      <p:sp>
        <p:nvSpPr>
          <p:cNvPr id="229" name="Google Shape;229;g3ef545e93e3_1_35"/>
          <p:cNvSpPr/>
          <p:nvPr/>
        </p:nvSpPr>
        <p:spPr>
          <a:xfrm>
            <a:off x="12750900" y="0"/>
            <a:ext cx="5537095" cy="1059472"/>
          </a:xfrm>
          <a:custGeom>
            <a:rect b="b" l="l" r="r" t="t"/>
            <a:pathLst>
              <a:path extrusionOk="0" h="617768" w="3228627">
                <a:moveTo>
                  <a:pt x="0" y="0"/>
                </a:moveTo>
                <a:lnTo>
                  <a:pt x="3228628" y="0"/>
                </a:lnTo>
                <a:lnTo>
                  <a:pt x="3228628" y="617767"/>
                </a:lnTo>
                <a:lnTo>
                  <a:pt x="0" y="617767"/>
                </a:lnTo>
                <a:lnTo>
                  <a:pt x="0" y="0"/>
                </a:lnTo>
                <a:close/>
              </a:path>
            </a:pathLst>
          </a:custGeom>
          <a:blipFill rotWithShape="1">
            <a:blip r:embed="rId3">
              <a:alphaModFix/>
            </a:blip>
            <a:stretch>
              <a:fillRect b="-102721" l="-1609" r="0" t="-9599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0" name="Google Shape;230;g3ef545e93e3_1_35"/>
          <p:cNvSpPr txBox="1"/>
          <p:nvPr/>
        </p:nvSpPr>
        <p:spPr>
          <a:xfrm>
            <a:off x="258675" y="164700"/>
            <a:ext cx="9925500" cy="4071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None/>
            </a:pPr>
            <a:r>
              <a:rPr b="1" lang="en-US" sz="4159">
                <a:solidFill>
                  <a:srgbClr val="201761"/>
                </a:solidFill>
                <a:latin typeface="Montserrat"/>
                <a:ea typeface="Montserrat"/>
                <a:cs typeface="Montserrat"/>
                <a:sym typeface="Montserrat"/>
              </a:rPr>
              <a:t>Session 4: LLMs and Romantic Relationships</a:t>
            </a:r>
            <a:endParaRPr b="1" sz="41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sz="29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sz="29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sz="29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sz="29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b="1" sz="3059">
              <a:solidFill>
                <a:srgbClr val="201761"/>
              </a:solidFill>
              <a:latin typeface="Montserrat"/>
              <a:ea typeface="Montserrat"/>
              <a:cs typeface="Montserrat"/>
              <a:sym typeface="Montserrat"/>
            </a:endParaRPr>
          </a:p>
        </p:txBody>
      </p:sp>
      <p:sp>
        <p:nvSpPr>
          <p:cNvPr id="231" name="Google Shape;231;g3ef545e93e3_1_35"/>
          <p:cNvSpPr txBox="1"/>
          <p:nvPr/>
        </p:nvSpPr>
        <p:spPr>
          <a:xfrm>
            <a:off x="10590200" y="1624350"/>
            <a:ext cx="7571100" cy="8805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sz="2959">
                <a:solidFill>
                  <a:srgbClr val="201761"/>
                </a:solidFill>
                <a:latin typeface="Montserrat"/>
                <a:ea typeface="Montserrat"/>
                <a:cs typeface="Montserrat"/>
                <a:sym typeface="Montserrat"/>
              </a:rPr>
              <a:t>Sub-questions: </a:t>
            </a:r>
            <a:endParaRPr i="1" sz="2959">
              <a:solidFill>
                <a:srgbClr val="201761"/>
              </a:solidFill>
              <a:latin typeface="Montserrat"/>
              <a:ea typeface="Montserrat"/>
              <a:cs typeface="Montserrat"/>
              <a:sym typeface="Montserrat"/>
            </a:endParaRPr>
          </a:p>
          <a:p>
            <a:pPr indent="-355600" lvl="0" marL="457200" rtl="0" algn="l">
              <a:lnSpc>
                <a:spcPct val="115000"/>
              </a:lnSpc>
              <a:spcBef>
                <a:spcPts val="0"/>
              </a:spcBef>
              <a:spcAft>
                <a:spcPts val="0"/>
              </a:spcAft>
              <a:buClr>
                <a:srgbClr val="201761"/>
              </a:buClr>
              <a:buSzPts val="2000"/>
              <a:buFont typeface="Montserrat"/>
              <a:buChar char="●"/>
            </a:pPr>
            <a:r>
              <a:rPr lang="en-US" sz="2000">
                <a:solidFill>
                  <a:srgbClr val="201761"/>
                </a:solidFill>
                <a:latin typeface="Montserrat"/>
                <a:ea typeface="Montserrat"/>
                <a:cs typeface="Montserrat"/>
                <a:sym typeface="Montserrat"/>
              </a:rPr>
              <a:t>How do we distinguish between adaptive use of AI for social and emotional needs versus the development of a pathological attachment, and at what point, if any, does that distinction become clinically meaningful?</a:t>
            </a:r>
            <a:endParaRPr sz="2000">
              <a:solidFill>
                <a:srgbClr val="201761"/>
              </a:solidFill>
              <a:latin typeface="Montserrat"/>
              <a:ea typeface="Montserrat"/>
              <a:cs typeface="Montserrat"/>
              <a:sym typeface="Montserrat"/>
            </a:endParaRPr>
          </a:p>
          <a:p>
            <a:pPr indent="-355600" lvl="0" marL="457200" rtl="0" algn="l">
              <a:lnSpc>
                <a:spcPct val="115000"/>
              </a:lnSpc>
              <a:spcBef>
                <a:spcPts val="0"/>
              </a:spcBef>
              <a:spcAft>
                <a:spcPts val="0"/>
              </a:spcAft>
              <a:buClr>
                <a:srgbClr val="201761"/>
              </a:buClr>
              <a:buSzPts val="2000"/>
              <a:buFont typeface="Montserrat"/>
              <a:buChar char="●"/>
            </a:pPr>
            <a:r>
              <a:rPr lang="en-US" sz="2000">
                <a:solidFill>
                  <a:srgbClr val="201761"/>
                </a:solidFill>
                <a:latin typeface="Montserrat"/>
                <a:ea typeface="Montserrat"/>
                <a:cs typeface="Montserrat"/>
                <a:sym typeface="Montserrat"/>
              </a:rPr>
              <a:t>To what extent are the design features of AI systems (persistent memory, emotional mirroring, unlimited availability, absence of rejection) structurally constitutive of this kind of attachment, rather than merely permissive of it? What are the implications for clinicians assessing “AI relationships” when the product is partly engineered to feel real?</a:t>
            </a:r>
            <a:endParaRPr sz="2000">
              <a:solidFill>
                <a:srgbClr val="201761"/>
              </a:solidFill>
              <a:latin typeface="Montserrat"/>
              <a:ea typeface="Montserrat"/>
              <a:cs typeface="Montserrat"/>
              <a:sym typeface="Montserrat"/>
            </a:endParaRPr>
          </a:p>
          <a:p>
            <a:pPr indent="-355600" lvl="0" marL="457200" rtl="0" algn="l">
              <a:lnSpc>
                <a:spcPct val="115000"/>
              </a:lnSpc>
              <a:spcBef>
                <a:spcPts val="0"/>
              </a:spcBef>
              <a:spcAft>
                <a:spcPts val="0"/>
              </a:spcAft>
              <a:buClr>
                <a:srgbClr val="201761"/>
              </a:buClr>
              <a:buSzPts val="2000"/>
              <a:buFont typeface="Montserrat"/>
              <a:buChar char="●"/>
            </a:pPr>
            <a:r>
              <a:rPr lang="en-US" sz="2000">
                <a:solidFill>
                  <a:srgbClr val="201761"/>
                </a:solidFill>
                <a:latin typeface="Montserrat"/>
                <a:ea typeface="Montserrat"/>
                <a:cs typeface="Montserrat"/>
                <a:sym typeface="Montserrat"/>
              </a:rPr>
              <a:t>Sofia’s reduction in reassurance-seeking from her sister was interpreted by her as improvement. How should clinicians assess changes in human social behavior that accompany AI relationship formation, and what markers would help distinguish genuine skill-building from relational substitution?</a:t>
            </a:r>
            <a:endParaRPr sz="2000">
              <a:solidFill>
                <a:srgbClr val="201761"/>
              </a:solidFill>
              <a:latin typeface="Montserrat"/>
              <a:ea typeface="Montserrat"/>
              <a:cs typeface="Montserrat"/>
              <a:sym typeface="Montserrat"/>
            </a:endParaRPr>
          </a:p>
          <a:p>
            <a:pPr indent="-355600" lvl="0" marL="457200" rtl="0" algn="l">
              <a:lnSpc>
                <a:spcPct val="115000"/>
              </a:lnSpc>
              <a:spcBef>
                <a:spcPts val="0"/>
              </a:spcBef>
              <a:spcAft>
                <a:spcPts val="0"/>
              </a:spcAft>
              <a:buClr>
                <a:srgbClr val="201761"/>
              </a:buClr>
              <a:buSzPts val="2000"/>
              <a:buFont typeface="Montserrat"/>
              <a:buChar char="●"/>
            </a:pPr>
            <a:r>
              <a:rPr lang="en-US" sz="2000">
                <a:solidFill>
                  <a:srgbClr val="201761"/>
                </a:solidFill>
                <a:latin typeface="Montserrat"/>
                <a:ea typeface="Montserrat"/>
                <a:cs typeface="Montserrat"/>
                <a:sym typeface="Montserrat"/>
              </a:rPr>
              <a:t>How does community membership in spaces that normalize AI relationships affect clinical presentation, help-seeking, and the therapeutic alliance, particularly when the clinician is perceived as likely to pathologize the patient’s experience?</a:t>
            </a:r>
            <a:endParaRPr sz="2000">
              <a:solidFill>
                <a:srgbClr val="201761"/>
              </a:solidFill>
              <a:latin typeface="Montserrat"/>
              <a:ea typeface="Montserrat"/>
              <a:cs typeface="Montserrat"/>
              <a:sym typeface="Montserrat"/>
            </a:endParaRPr>
          </a:p>
        </p:txBody>
      </p:sp>
      <p:sp>
        <p:nvSpPr>
          <p:cNvPr id="232" name="Google Shape;232;g3ef545e93e3_1_35"/>
          <p:cNvSpPr/>
          <p:nvPr/>
        </p:nvSpPr>
        <p:spPr>
          <a:xfrm>
            <a:off x="712600" y="3586650"/>
            <a:ext cx="9106800" cy="4341900"/>
          </a:xfrm>
          <a:prstGeom prst="rect">
            <a:avLst/>
          </a:prstGeom>
          <a:solidFill>
            <a:srgbClr val="20176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33" name="Google Shape;233;g3ef545e93e3_1_35"/>
          <p:cNvSpPr txBox="1"/>
          <p:nvPr/>
        </p:nvSpPr>
        <p:spPr>
          <a:xfrm>
            <a:off x="890650" y="3722100"/>
            <a:ext cx="8750700" cy="40710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3200">
                <a:solidFill>
                  <a:srgbClr val="E8E4FF"/>
                </a:solidFill>
                <a:latin typeface="Montserrat"/>
                <a:ea typeface="Montserrat"/>
                <a:cs typeface="Montserrat"/>
                <a:sym typeface="Montserrat"/>
              </a:rPr>
              <a:t>How do we conceptualize and clinically validate a grief response to AI relationship loss? What are the risks of over-pathologizing the response versus under-recognizing its clinical severity?</a:t>
            </a:r>
            <a:endParaRPr sz="3200">
              <a:solidFill>
                <a:srgbClr val="E8E4FF"/>
              </a:solidFill>
              <a:latin typeface="Montserrat"/>
              <a:ea typeface="Montserrat"/>
              <a:cs typeface="Montserrat"/>
              <a:sym typeface="Montserrat"/>
            </a:endParaRPr>
          </a:p>
          <a:p>
            <a:pPr indent="0" lvl="0" marL="0" rtl="0" algn="l">
              <a:spcBef>
                <a:spcPts val="0"/>
              </a:spcBef>
              <a:spcAft>
                <a:spcPts val="0"/>
              </a:spcAft>
              <a:buNone/>
            </a:pPr>
            <a:r>
              <a:t/>
            </a:r>
            <a:endParaRPr sz="3000">
              <a:solidFill>
                <a:srgbClr val="E8E4FF"/>
              </a:solidFill>
              <a:latin typeface="Montserrat"/>
              <a:ea typeface="Montserrat"/>
              <a:cs typeface="Montserrat"/>
              <a:sym typeface="Montserra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4FF"/>
        </a:solidFill>
      </p:bgPr>
    </p:bg>
    <p:spTree>
      <p:nvGrpSpPr>
        <p:cNvPr id="97" name="Shape 97"/>
        <p:cNvGrpSpPr/>
        <p:nvPr/>
      </p:nvGrpSpPr>
      <p:grpSpPr>
        <a:xfrm>
          <a:off x="0" y="0"/>
          <a:ext cx="0" cy="0"/>
          <a:chOff x="0" y="0"/>
          <a:chExt cx="0" cy="0"/>
        </a:xfrm>
      </p:grpSpPr>
      <p:sp>
        <p:nvSpPr>
          <p:cNvPr id="98" name="Google Shape;98;g3e85d792b43_1_13"/>
          <p:cNvSpPr/>
          <p:nvPr/>
        </p:nvSpPr>
        <p:spPr>
          <a:xfrm>
            <a:off x="12750900" y="0"/>
            <a:ext cx="5537095" cy="1059472"/>
          </a:xfrm>
          <a:custGeom>
            <a:rect b="b" l="l" r="r" t="t"/>
            <a:pathLst>
              <a:path extrusionOk="0" h="617768" w="3228627">
                <a:moveTo>
                  <a:pt x="0" y="0"/>
                </a:moveTo>
                <a:lnTo>
                  <a:pt x="3228628" y="0"/>
                </a:lnTo>
                <a:lnTo>
                  <a:pt x="3228628" y="617767"/>
                </a:lnTo>
                <a:lnTo>
                  <a:pt x="0" y="617767"/>
                </a:lnTo>
                <a:lnTo>
                  <a:pt x="0" y="0"/>
                </a:lnTo>
                <a:close/>
              </a:path>
            </a:pathLst>
          </a:custGeom>
          <a:blipFill rotWithShape="1">
            <a:blip r:embed="rId3">
              <a:alphaModFix/>
            </a:blip>
            <a:stretch>
              <a:fillRect b="-102721" l="-1609" r="0" t="-9599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9" name="Google Shape;99;g3e85d792b43_1_13"/>
          <p:cNvSpPr txBox="1"/>
          <p:nvPr/>
        </p:nvSpPr>
        <p:spPr>
          <a:xfrm>
            <a:off x="258675" y="164700"/>
            <a:ext cx="11063100" cy="4071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None/>
            </a:pPr>
            <a:r>
              <a:rPr b="1" lang="en-US" sz="4159">
                <a:solidFill>
                  <a:srgbClr val="201761"/>
                </a:solidFill>
                <a:latin typeface="Montserrat"/>
                <a:ea typeface="Montserrat"/>
                <a:cs typeface="Montserrat"/>
                <a:sym typeface="Montserrat"/>
              </a:rPr>
              <a:t>Framing &amp; Purpose</a:t>
            </a:r>
            <a:endParaRPr b="1" sz="41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b="1" sz="4159">
              <a:solidFill>
                <a:srgbClr val="201761"/>
              </a:solidFill>
              <a:latin typeface="Montserrat"/>
              <a:ea typeface="Montserrat"/>
              <a:cs typeface="Montserrat"/>
              <a:sym typeface="Montserrat"/>
            </a:endParaRPr>
          </a:p>
          <a:p>
            <a:pPr indent="-416497" lvl="0" marL="457200" marR="0" rtl="0" algn="l">
              <a:lnSpc>
                <a:spcPct val="115000"/>
              </a:lnSpc>
              <a:spcBef>
                <a:spcPts val="0"/>
              </a:spcBef>
              <a:spcAft>
                <a:spcPts val="0"/>
              </a:spcAft>
              <a:buClr>
                <a:srgbClr val="201761"/>
              </a:buClr>
              <a:buSzPts val="2959"/>
              <a:buFont typeface="Montserrat"/>
              <a:buChar char="●"/>
            </a:pPr>
            <a:r>
              <a:rPr lang="en-US" sz="2959">
                <a:solidFill>
                  <a:srgbClr val="201761"/>
                </a:solidFill>
                <a:latin typeface="Montserrat"/>
                <a:ea typeface="Montserrat"/>
                <a:cs typeface="Montserrat"/>
                <a:sym typeface="Montserrat"/>
              </a:rPr>
              <a:t>Generative AI use is becoming a clinically meaningful factor of many patient’s experience, in both beneficial and maladaptive ways. </a:t>
            </a:r>
            <a:endParaRPr sz="2959">
              <a:solidFill>
                <a:srgbClr val="201761"/>
              </a:solidFill>
              <a:latin typeface="Montserrat"/>
              <a:ea typeface="Montserrat"/>
              <a:cs typeface="Montserrat"/>
              <a:sym typeface="Montserrat"/>
            </a:endParaRPr>
          </a:p>
          <a:p>
            <a:pPr indent="-416497" lvl="0" marL="457200" marR="0" rtl="0" algn="l">
              <a:lnSpc>
                <a:spcPct val="115000"/>
              </a:lnSpc>
              <a:spcBef>
                <a:spcPts val="0"/>
              </a:spcBef>
              <a:spcAft>
                <a:spcPts val="0"/>
              </a:spcAft>
              <a:buClr>
                <a:srgbClr val="201761"/>
              </a:buClr>
              <a:buSzPts val="2959"/>
              <a:buFont typeface="Montserrat"/>
              <a:buChar char="●"/>
            </a:pPr>
            <a:r>
              <a:rPr lang="en-US" sz="2959">
                <a:solidFill>
                  <a:srgbClr val="201761"/>
                </a:solidFill>
                <a:latin typeface="Montserrat"/>
                <a:ea typeface="Montserrat"/>
                <a:cs typeface="Montserrat"/>
                <a:sym typeface="Montserrat"/>
              </a:rPr>
              <a:t>Increasingly, patients are using AI as a </a:t>
            </a:r>
            <a:r>
              <a:rPr lang="en-US" sz="2959">
                <a:solidFill>
                  <a:srgbClr val="201761"/>
                </a:solidFill>
                <a:latin typeface="Montserrat"/>
                <a:ea typeface="Montserrat"/>
                <a:cs typeface="Montserrat"/>
                <a:sym typeface="Montserrat"/>
              </a:rPr>
              <a:t>substitute or supplement</a:t>
            </a:r>
            <a:r>
              <a:rPr lang="en-US" sz="2959">
                <a:solidFill>
                  <a:srgbClr val="201761"/>
                </a:solidFill>
                <a:latin typeface="Montserrat"/>
                <a:ea typeface="Montserrat"/>
                <a:cs typeface="Montserrat"/>
                <a:sym typeface="Montserrat"/>
              </a:rPr>
              <a:t> for mental health care.</a:t>
            </a:r>
            <a:endParaRPr sz="2959">
              <a:solidFill>
                <a:srgbClr val="201761"/>
              </a:solidFill>
              <a:latin typeface="Montserrat"/>
              <a:ea typeface="Montserrat"/>
              <a:cs typeface="Montserrat"/>
              <a:sym typeface="Montserrat"/>
            </a:endParaRPr>
          </a:p>
          <a:p>
            <a:pPr indent="-416497" lvl="0" marL="457200" marR="0" rtl="0" algn="l">
              <a:lnSpc>
                <a:spcPct val="115000"/>
              </a:lnSpc>
              <a:spcBef>
                <a:spcPts val="0"/>
              </a:spcBef>
              <a:spcAft>
                <a:spcPts val="0"/>
              </a:spcAft>
              <a:buClr>
                <a:srgbClr val="201761"/>
              </a:buClr>
              <a:buSzPts val="2959"/>
              <a:buFont typeface="Montserrat"/>
              <a:buChar char="●"/>
            </a:pPr>
            <a:r>
              <a:rPr lang="en-US" sz="2959">
                <a:solidFill>
                  <a:srgbClr val="201761"/>
                </a:solidFill>
                <a:latin typeface="Montserrat"/>
                <a:ea typeface="Montserrat"/>
                <a:cs typeface="Montserrat"/>
                <a:sym typeface="Montserrat"/>
              </a:rPr>
              <a:t>There is no established protocol for recognizing when patient AI use is causing harm, nor is there protocol for appropriate response / intervention.</a:t>
            </a:r>
            <a:endParaRPr sz="2959">
              <a:solidFill>
                <a:srgbClr val="201761"/>
              </a:solidFill>
              <a:latin typeface="Montserrat"/>
              <a:ea typeface="Montserrat"/>
              <a:cs typeface="Montserrat"/>
              <a:sym typeface="Montserrat"/>
            </a:endParaRPr>
          </a:p>
          <a:p>
            <a:pPr indent="-416497" lvl="0" marL="457200" marR="0" rtl="0" algn="l">
              <a:lnSpc>
                <a:spcPct val="115000"/>
              </a:lnSpc>
              <a:spcBef>
                <a:spcPts val="0"/>
              </a:spcBef>
              <a:spcAft>
                <a:spcPts val="0"/>
              </a:spcAft>
              <a:buClr>
                <a:srgbClr val="201761"/>
              </a:buClr>
              <a:buSzPts val="2959"/>
              <a:buFont typeface="Montserrat"/>
              <a:buChar char="●"/>
            </a:pPr>
            <a:r>
              <a:rPr lang="en-US" sz="2959">
                <a:solidFill>
                  <a:srgbClr val="201761"/>
                </a:solidFill>
                <a:latin typeface="Montserrat"/>
                <a:ea typeface="Montserrat"/>
                <a:cs typeface="Montserrat"/>
                <a:sym typeface="Montserrat"/>
              </a:rPr>
              <a:t>Developing those protocols requires an understanding how </a:t>
            </a:r>
            <a:r>
              <a:rPr b="1" lang="en-US" sz="2959">
                <a:solidFill>
                  <a:srgbClr val="201761"/>
                </a:solidFill>
                <a:latin typeface="Montserrat"/>
                <a:ea typeface="Montserrat"/>
                <a:cs typeface="Montserrat"/>
                <a:sym typeface="Montserrat"/>
              </a:rPr>
              <a:t>the structural tendencies of LLMs</a:t>
            </a:r>
            <a:r>
              <a:rPr i="1" lang="en-US" sz="2959">
                <a:solidFill>
                  <a:srgbClr val="201761"/>
                </a:solidFill>
                <a:latin typeface="Montserrat"/>
                <a:ea typeface="Montserrat"/>
                <a:cs typeface="Montserrat"/>
                <a:sym typeface="Montserrat"/>
              </a:rPr>
              <a:t> </a:t>
            </a:r>
            <a:r>
              <a:rPr lang="en-US" sz="2959">
                <a:solidFill>
                  <a:srgbClr val="201761"/>
                </a:solidFill>
                <a:latin typeface="Montserrat"/>
                <a:ea typeface="Montserrat"/>
                <a:cs typeface="Montserrat"/>
                <a:sym typeface="Montserrat"/>
              </a:rPr>
              <a:t>(such as sycophantic affirmation of users) have the potential to interact with psychiatric vulnerabilities and produce pathological effects.</a:t>
            </a:r>
            <a:endParaRPr sz="2959">
              <a:solidFill>
                <a:srgbClr val="201761"/>
              </a:solidFill>
              <a:latin typeface="Montserrat"/>
              <a:ea typeface="Montserrat"/>
              <a:cs typeface="Montserrat"/>
              <a:sym typeface="Montserrat"/>
            </a:endParaRPr>
          </a:p>
          <a:p>
            <a:pPr indent="-416497" lvl="0" marL="457200" marR="0" rtl="0" algn="l">
              <a:lnSpc>
                <a:spcPct val="115000"/>
              </a:lnSpc>
              <a:spcBef>
                <a:spcPts val="0"/>
              </a:spcBef>
              <a:spcAft>
                <a:spcPts val="0"/>
              </a:spcAft>
              <a:buClr>
                <a:srgbClr val="201761"/>
              </a:buClr>
              <a:buSzPts val="2959"/>
              <a:buFont typeface="Montserrat"/>
              <a:buChar char="●"/>
            </a:pPr>
            <a:r>
              <a:rPr lang="en-US" sz="2959">
                <a:solidFill>
                  <a:srgbClr val="201761"/>
                </a:solidFill>
                <a:latin typeface="Montserrat"/>
                <a:ea typeface="Montserrat"/>
                <a:cs typeface="Montserrat"/>
                <a:sym typeface="Montserrat"/>
              </a:rPr>
              <a:t>Given the nascent state of research, we need to draw on existing experience and analogical clinical thinking to develop approaches for mental health professionals.</a:t>
            </a:r>
            <a:endParaRPr sz="2959">
              <a:solidFill>
                <a:srgbClr val="201761"/>
              </a:solidFill>
              <a:latin typeface="Montserrat"/>
              <a:ea typeface="Montserrat"/>
              <a:cs typeface="Montserrat"/>
              <a:sym typeface="Montserra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4FF"/>
        </a:solidFill>
      </p:bgPr>
    </p:bg>
    <p:spTree>
      <p:nvGrpSpPr>
        <p:cNvPr id="103" name="Shape 103"/>
        <p:cNvGrpSpPr/>
        <p:nvPr/>
      </p:nvGrpSpPr>
      <p:grpSpPr>
        <a:xfrm>
          <a:off x="0" y="0"/>
          <a:ext cx="0" cy="0"/>
          <a:chOff x="0" y="0"/>
          <a:chExt cx="0" cy="0"/>
        </a:xfrm>
      </p:grpSpPr>
      <p:sp>
        <p:nvSpPr>
          <p:cNvPr id="104" name="Google Shape;104;g3e85d792b43_1_29"/>
          <p:cNvSpPr/>
          <p:nvPr/>
        </p:nvSpPr>
        <p:spPr>
          <a:xfrm>
            <a:off x="12750900" y="0"/>
            <a:ext cx="5537095" cy="1059472"/>
          </a:xfrm>
          <a:custGeom>
            <a:rect b="b" l="l" r="r" t="t"/>
            <a:pathLst>
              <a:path extrusionOk="0" h="617768" w="3228627">
                <a:moveTo>
                  <a:pt x="0" y="0"/>
                </a:moveTo>
                <a:lnTo>
                  <a:pt x="3228628" y="0"/>
                </a:lnTo>
                <a:lnTo>
                  <a:pt x="3228628" y="617767"/>
                </a:lnTo>
                <a:lnTo>
                  <a:pt x="0" y="617767"/>
                </a:lnTo>
                <a:lnTo>
                  <a:pt x="0" y="0"/>
                </a:lnTo>
                <a:close/>
              </a:path>
            </a:pathLst>
          </a:custGeom>
          <a:blipFill rotWithShape="1">
            <a:blip r:embed="rId3">
              <a:alphaModFix/>
            </a:blip>
            <a:stretch>
              <a:fillRect b="-102721" l="-1609" r="0" t="-9599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5" name="Google Shape;105;g3e85d792b43_1_29"/>
          <p:cNvSpPr txBox="1"/>
          <p:nvPr/>
        </p:nvSpPr>
        <p:spPr>
          <a:xfrm>
            <a:off x="258675" y="164700"/>
            <a:ext cx="9925500" cy="4071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None/>
            </a:pPr>
            <a:r>
              <a:rPr b="1" lang="en-US" sz="4159">
                <a:solidFill>
                  <a:srgbClr val="201761"/>
                </a:solidFill>
                <a:latin typeface="Montserrat"/>
                <a:ea typeface="Montserrat"/>
                <a:cs typeface="Montserrat"/>
                <a:sym typeface="Montserrat"/>
              </a:rPr>
              <a:t>Session 1: How do the structural tendencies of LLMs interact with psychiatric vulnerabilities?</a:t>
            </a:r>
            <a:endParaRPr b="1" sz="41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b="1" i="1" sz="41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rPr lang="en-US" sz="2959">
                <a:solidFill>
                  <a:srgbClr val="201761"/>
                </a:solidFill>
                <a:latin typeface="Montserrat"/>
                <a:ea typeface="Montserrat"/>
                <a:cs typeface="Montserrat"/>
                <a:sym typeface="Montserrat"/>
              </a:rPr>
              <a:t>Themes from discussion responses:</a:t>
            </a:r>
            <a:endParaRPr sz="29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sz="2959">
              <a:solidFill>
                <a:srgbClr val="201761"/>
              </a:solidFill>
              <a:latin typeface="Montserrat"/>
              <a:ea typeface="Montserrat"/>
              <a:cs typeface="Montserrat"/>
              <a:sym typeface="Montserrat"/>
            </a:endParaRPr>
          </a:p>
          <a:p>
            <a:pPr indent="-416497" lvl="0" marL="457200" marR="0" rtl="0" algn="l">
              <a:lnSpc>
                <a:spcPct val="115000"/>
              </a:lnSpc>
              <a:spcBef>
                <a:spcPts val="0"/>
              </a:spcBef>
              <a:spcAft>
                <a:spcPts val="0"/>
              </a:spcAft>
              <a:buClr>
                <a:srgbClr val="201761"/>
              </a:buClr>
              <a:buSzPts val="2959"/>
              <a:buFont typeface="Montserrat"/>
              <a:buChar char="●"/>
            </a:pPr>
            <a:r>
              <a:rPr i="1" lang="en-US" sz="2959">
                <a:solidFill>
                  <a:srgbClr val="201761"/>
                </a:solidFill>
                <a:latin typeface="Montserrat"/>
                <a:ea typeface="Montserrat"/>
                <a:cs typeface="Montserrat"/>
                <a:sym typeface="Montserrat"/>
              </a:rPr>
              <a:t>Sycophancy</a:t>
            </a:r>
            <a:r>
              <a:rPr lang="en-US" sz="2959">
                <a:solidFill>
                  <a:srgbClr val="201761"/>
                </a:solidFill>
                <a:latin typeface="Montserrat"/>
                <a:ea typeface="Montserrat"/>
                <a:cs typeface="Montserrat"/>
                <a:sym typeface="Montserrat"/>
              </a:rPr>
              <a:t> increasing cognitive rigidity, deepening delusional content through affirmation, and affecting the therapeutic alliance.</a:t>
            </a:r>
            <a:endParaRPr sz="2959">
              <a:solidFill>
                <a:srgbClr val="201761"/>
              </a:solidFill>
              <a:latin typeface="Montserrat"/>
              <a:ea typeface="Montserrat"/>
              <a:cs typeface="Montserrat"/>
              <a:sym typeface="Montserrat"/>
            </a:endParaRPr>
          </a:p>
          <a:p>
            <a:pPr indent="-416497" lvl="0" marL="457200" marR="0" rtl="0" algn="l">
              <a:lnSpc>
                <a:spcPct val="115000"/>
              </a:lnSpc>
              <a:spcBef>
                <a:spcPts val="0"/>
              </a:spcBef>
              <a:spcAft>
                <a:spcPts val="0"/>
              </a:spcAft>
              <a:buClr>
                <a:srgbClr val="201761"/>
              </a:buClr>
              <a:buSzPts val="2959"/>
              <a:buFont typeface="Montserrat"/>
              <a:buChar char="●"/>
            </a:pPr>
            <a:r>
              <a:rPr i="1" lang="en-US" sz="2959">
                <a:solidFill>
                  <a:srgbClr val="201761"/>
                </a:solidFill>
                <a:latin typeface="Montserrat"/>
                <a:ea typeface="Montserrat"/>
                <a:cs typeface="Montserrat"/>
                <a:sym typeface="Montserrat"/>
              </a:rPr>
              <a:t>Probabilistic generation </a:t>
            </a:r>
            <a:r>
              <a:rPr lang="en-US" sz="2959">
                <a:solidFill>
                  <a:srgbClr val="201761"/>
                </a:solidFill>
                <a:latin typeface="Montserrat"/>
                <a:ea typeface="Montserrat"/>
                <a:cs typeface="Montserrat"/>
                <a:sym typeface="Montserrat"/>
              </a:rPr>
              <a:t>and </a:t>
            </a:r>
            <a:r>
              <a:rPr i="1" lang="en-US" sz="2959">
                <a:solidFill>
                  <a:srgbClr val="201761"/>
                </a:solidFill>
                <a:latin typeface="Montserrat"/>
                <a:ea typeface="Montserrat"/>
                <a:cs typeface="Montserrat"/>
                <a:sym typeface="Montserrat"/>
              </a:rPr>
              <a:t>LLM hallucinations </a:t>
            </a:r>
            <a:r>
              <a:rPr lang="en-US" sz="2959">
                <a:solidFill>
                  <a:srgbClr val="201761"/>
                </a:solidFill>
                <a:latin typeface="Montserrat"/>
                <a:ea typeface="Montserrat"/>
                <a:cs typeface="Montserrat"/>
                <a:sym typeface="Montserrat"/>
              </a:rPr>
              <a:t>presenting unreliable or </a:t>
            </a:r>
            <a:r>
              <a:rPr lang="en-US" sz="2959">
                <a:solidFill>
                  <a:srgbClr val="201761"/>
                </a:solidFill>
                <a:latin typeface="Montserrat"/>
                <a:ea typeface="Montserrat"/>
                <a:cs typeface="Montserrat"/>
                <a:sym typeface="Montserrat"/>
              </a:rPr>
              <a:t>inaccurate</a:t>
            </a:r>
            <a:r>
              <a:rPr lang="en-US" sz="2959">
                <a:solidFill>
                  <a:srgbClr val="201761"/>
                </a:solidFill>
                <a:latin typeface="Montserrat"/>
                <a:ea typeface="Montserrat"/>
                <a:cs typeface="Montserrat"/>
                <a:sym typeface="Montserrat"/>
              </a:rPr>
              <a:t> information as authoritative to vulnerable users.</a:t>
            </a:r>
            <a:endParaRPr sz="2959">
              <a:solidFill>
                <a:srgbClr val="201761"/>
              </a:solidFill>
              <a:latin typeface="Montserrat"/>
              <a:ea typeface="Montserrat"/>
              <a:cs typeface="Montserrat"/>
              <a:sym typeface="Montserrat"/>
            </a:endParaRPr>
          </a:p>
          <a:p>
            <a:pPr indent="-416497" lvl="0" marL="457200" marR="0" rtl="0" algn="l">
              <a:lnSpc>
                <a:spcPct val="115000"/>
              </a:lnSpc>
              <a:spcBef>
                <a:spcPts val="0"/>
              </a:spcBef>
              <a:spcAft>
                <a:spcPts val="0"/>
              </a:spcAft>
              <a:buClr>
                <a:srgbClr val="201761"/>
              </a:buClr>
              <a:buSzPts val="2959"/>
              <a:buFont typeface="Montserrat"/>
              <a:buChar char="●"/>
            </a:pPr>
            <a:r>
              <a:rPr i="1" lang="en-US" sz="2959">
                <a:solidFill>
                  <a:srgbClr val="201761"/>
                </a:solidFill>
                <a:latin typeface="Montserrat"/>
                <a:ea typeface="Montserrat"/>
                <a:cs typeface="Montserrat"/>
                <a:sym typeface="Montserrat"/>
              </a:rPr>
              <a:t>Verbosity </a:t>
            </a:r>
            <a:r>
              <a:rPr lang="en-US" sz="2959">
                <a:solidFill>
                  <a:srgbClr val="201761"/>
                </a:solidFill>
                <a:latin typeface="Montserrat"/>
                <a:ea typeface="Montserrat"/>
                <a:cs typeface="Montserrat"/>
                <a:sym typeface="Montserrat"/>
              </a:rPr>
              <a:t>of LLM responses burying important information under jargon-filled responses that fail to meet the informational needs of users, particularly for psychoeducation.</a:t>
            </a:r>
            <a:endParaRPr sz="29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b="1" sz="41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b="1" sz="3059">
              <a:solidFill>
                <a:srgbClr val="201761"/>
              </a:solidFill>
              <a:latin typeface="Montserrat"/>
              <a:ea typeface="Montserrat"/>
              <a:cs typeface="Montserrat"/>
              <a:sym typeface="Montserrat"/>
            </a:endParaRPr>
          </a:p>
        </p:txBody>
      </p:sp>
      <p:sp>
        <p:nvSpPr>
          <p:cNvPr id="106" name="Google Shape;106;g3e85d792b43_1_29"/>
          <p:cNvSpPr txBox="1"/>
          <p:nvPr/>
        </p:nvSpPr>
        <p:spPr>
          <a:xfrm>
            <a:off x="10590200" y="1624350"/>
            <a:ext cx="7571100" cy="8766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sz="2959">
                <a:solidFill>
                  <a:srgbClr val="201761"/>
                </a:solidFill>
                <a:latin typeface="Montserrat"/>
                <a:ea typeface="Montserrat"/>
                <a:cs typeface="Montserrat"/>
                <a:sym typeface="Montserrat"/>
              </a:rPr>
              <a:t>Sub-questions: </a:t>
            </a:r>
            <a:endParaRPr sz="2959">
              <a:solidFill>
                <a:srgbClr val="201761"/>
              </a:solidFill>
              <a:latin typeface="Montserrat"/>
              <a:ea typeface="Montserrat"/>
              <a:cs typeface="Montserrat"/>
              <a:sym typeface="Montserrat"/>
            </a:endParaRPr>
          </a:p>
          <a:p>
            <a:pPr indent="0" lvl="0" marL="0" rtl="0" algn="l">
              <a:lnSpc>
                <a:spcPct val="115000"/>
              </a:lnSpc>
              <a:spcBef>
                <a:spcPts val="0"/>
              </a:spcBef>
              <a:spcAft>
                <a:spcPts val="0"/>
              </a:spcAft>
              <a:buNone/>
            </a:pPr>
            <a:r>
              <a:t/>
            </a:r>
            <a:endParaRPr i="1" sz="2959">
              <a:solidFill>
                <a:srgbClr val="201761"/>
              </a:solidFill>
              <a:latin typeface="Montserrat"/>
              <a:ea typeface="Montserrat"/>
              <a:cs typeface="Montserrat"/>
              <a:sym typeface="Montserrat"/>
            </a:endParaRPr>
          </a:p>
          <a:p>
            <a:pPr indent="-391097" lvl="0" marL="457200" rtl="0" algn="l">
              <a:lnSpc>
                <a:spcPct val="115000"/>
              </a:lnSpc>
              <a:spcBef>
                <a:spcPts val="0"/>
              </a:spcBef>
              <a:spcAft>
                <a:spcPts val="0"/>
              </a:spcAft>
              <a:buClr>
                <a:srgbClr val="201761"/>
              </a:buClr>
              <a:buSzPts val="2559"/>
              <a:buFont typeface="Montserrat"/>
              <a:buChar char="●"/>
            </a:pPr>
            <a:r>
              <a:rPr lang="en-US" sz="2559">
                <a:solidFill>
                  <a:srgbClr val="201761"/>
                </a:solidFill>
                <a:latin typeface="Montserrat"/>
                <a:ea typeface="Montserrat"/>
                <a:cs typeface="Montserrat"/>
                <a:sym typeface="Montserrat"/>
              </a:rPr>
              <a:t>Which psychiatric conditions / diagnoses are most vulnerable to these tendencies, and why? What does the vulnerability to LLMs reveal about</a:t>
            </a:r>
            <a:r>
              <a:rPr i="1" lang="en-US" sz="2559">
                <a:solidFill>
                  <a:srgbClr val="201761"/>
                </a:solidFill>
                <a:latin typeface="Montserrat"/>
                <a:ea typeface="Montserrat"/>
                <a:cs typeface="Montserrat"/>
                <a:sym typeface="Montserrat"/>
              </a:rPr>
              <a:t> </a:t>
            </a:r>
            <a:r>
              <a:rPr lang="en-US" sz="2559">
                <a:solidFill>
                  <a:srgbClr val="201761"/>
                </a:solidFill>
                <a:latin typeface="Montserrat"/>
                <a:ea typeface="Montserrat"/>
                <a:cs typeface="Montserrat"/>
                <a:sym typeface="Montserrat"/>
              </a:rPr>
              <a:t>the nature of those conditions?</a:t>
            </a:r>
            <a:endParaRPr sz="2559">
              <a:solidFill>
                <a:srgbClr val="201761"/>
              </a:solidFill>
              <a:latin typeface="Montserrat"/>
              <a:ea typeface="Montserrat"/>
              <a:cs typeface="Montserrat"/>
              <a:sym typeface="Montserrat"/>
            </a:endParaRPr>
          </a:p>
          <a:p>
            <a:pPr indent="-391097" lvl="0" marL="457200" rtl="0" algn="l">
              <a:lnSpc>
                <a:spcPct val="115000"/>
              </a:lnSpc>
              <a:spcBef>
                <a:spcPts val="0"/>
              </a:spcBef>
              <a:spcAft>
                <a:spcPts val="0"/>
              </a:spcAft>
              <a:buClr>
                <a:srgbClr val="201761"/>
              </a:buClr>
              <a:buSzPts val="2559"/>
              <a:buFont typeface="Montserrat"/>
              <a:buChar char="●"/>
            </a:pPr>
            <a:r>
              <a:rPr lang="en-US" sz="2559">
                <a:solidFill>
                  <a:srgbClr val="201761"/>
                </a:solidFill>
                <a:latin typeface="Montserrat"/>
                <a:ea typeface="Montserrat"/>
                <a:cs typeface="Montserrat"/>
                <a:sym typeface="Montserrat"/>
              </a:rPr>
              <a:t>How might these maladaptive interaction effects present within a clinical encounter?</a:t>
            </a:r>
            <a:endParaRPr sz="2559">
              <a:solidFill>
                <a:srgbClr val="201761"/>
              </a:solidFill>
              <a:latin typeface="Montserrat"/>
              <a:ea typeface="Montserrat"/>
              <a:cs typeface="Montserrat"/>
              <a:sym typeface="Montserrat"/>
            </a:endParaRPr>
          </a:p>
          <a:p>
            <a:pPr indent="-391097" lvl="0" marL="457200" rtl="0" algn="l">
              <a:lnSpc>
                <a:spcPct val="115000"/>
              </a:lnSpc>
              <a:spcBef>
                <a:spcPts val="0"/>
              </a:spcBef>
              <a:spcAft>
                <a:spcPts val="0"/>
              </a:spcAft>
              <a:buClr>
                <a:srgbClr val="201761"/>
              </a:buClr>
              <a:buSzPts val="2559"/>
              <a:buFont typeface="Montserrat"/>
              <a:buChar char="●"/>
            </a:pPr>
            <a:r>
              <a:rPr lang="en-US" sz="2559">
                <a:solidFill>
                  <a:srgbClr val="201761"/>
                </a:solidFill>
                <a:latin typeface="Montserrat"/>
                <a:ea typeface="Montserrat"/>
                <a:cs typeface="Montserrat"/>
                <a:sym typeface="Montserrat"/>
              </a:rPr>
              <a:t>Why and how does LLM interaction produce “therapy-like” effects for users? What are the potential consequences (positive or negative)?</a:t>
            </a:r>
            <a:endParaRPr sz="2559">
              <a:solidFill>
                <a:srgbClr val="201761"/>
              </a:solidFill>
              <a:latin typeface="Montserrat"/>
              <a:ea typeface="Montserrat"/>
              <a:cs typeface="Montserrat"/>
              <a:sym typeface="Montserrat"/>
            </a:endParaRPr>
          </a:p>
          <a:p>
            <a:pPr indent="-416497" lvl="0" marL="457200" rtl="0" algn="l">
              <a:lnSpc>
                <a:spcPct val="115000"/>
              </a:lnSpc>
              <a:spcBef>
                <a:spcPts val="0"/>
              </a:spcBef>
              <a:spcAft>
                <a:spcPts val="0"/>
              </a:spcAft>
              <a:buClr>
                <a:srgbClr val="201761"/>
              </a:buClr>
              <a:buSzPts val="2959"/>
              <a:buFont typeface="Montserrat"/>
              <a:buChar char="●"/>
            </a:pPr>
            <a:r>
              <a:rPr lang="en-US" sz="2559">
                <a:solidFill>
                  <a:srgbClr val="201761"/>
                </a:solidFill>
                <a:latin typeface="Montserrat"/>
                <a:ea typeface="Montserrat"/>
                <a:cs typeface="Montserrat"/>
                <a:sym typeface="Montserrat"/>
              </a:rPr>
              <a:t>What are the external factors (social, cultural, economic, etc.,) that may condition the effects of Patient-LLM interaction?</a:t>
            </a:r>
            <a:endParaRPr sz="2959">
              <a:solidFill>
                <a:srgbClr val="201761"/>
              </a:solidFill>
              <a:latin typeface="Montserrat"/>
              <a:ea typeface="Montserrat"/>
              <a:cs typeface="Montserrat"/>
              <a:sym typeface="Montserrat"/>
            </a:endParaRPr>
          </a:p>
          <a:p>
            <a:pPr indent="0" lvl="0" marL="0" rtl="0" algn="l">
              <a:lnSpc>
                <a:spcPct val="115000"/>
              </a:lnSpc>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4FF"/>
        </a:solidFill>
      </p:bgPr>
    </p:bg>
    <p:spTree>
      <p:nvGrpSpPr>
        <p:cNvPr id="110" name="Shape 110"/>
        <p:cNvGrpSpPr/>
        <p:nvPr/>
      </p:nvGrpSpPr>
      <p:grpSpPr>
        <a:xfrm>
          <a:off x="0" y="0"/>
          <a:ext cx="0" cy="0"/>
          <a:chOff x="0" y="0"/>
          <a:chExt cx="0" cy="0"/>
        </a:xfrm>
      </p:grpSpPr>
      <p:pic>
        <p:nvPicPr>
          <p:cNvPr id="111" name="Google Shape;111;g3f31f3aaa3c_0_0" title="logo_full_light-CcxDeQOK.png"/>
          <p:cNvPicPr preferRelativeResize="0"/>
          <p:nvPr/>
        </p:nvPicPr>
        <p:blipFill rotWithShape="1">
          <a:blip r:embed="rId3">
            <a:alphaModFix/>
          </a:blip>
          <a:srcRect b="0" l="0" r="64656" t="0"/>
          <a:stretch/>
        </p:blipFill>
        <p:spPr>
          <a:xfrm>
            <a:off x="1989050" y="1378550"/>
            <a:ext cx="8858299" cy="8373350"/>
          </a:xfrm>
          <a:prstGeom prst="rect">
            <a:avLst/>
          </a:prstGeom>
          <a:noFill/>
          <a:ln>
            <a:noFill/>
          </a:ln>
        </p:spPr>
      </p:pic>
      <p:sp>
        <p:nvSpPr>
          <p:cNvPr id="112" name="Google Shape;112;g3f31f3aaa3c_0_0"/>
          <p:cNvSpPr/>
          <p:nvPr/>
        </p:nvSpPr>
        <p:spPr>
          <a:xfrm>
            <a:off x="12750900" y="0"/>
            <a:ext cx="5537095" cy="1059472"/>
          </a:xfrm>
          <a:custGeom>
            <a:rect b="b" l="l" r="r" t="t"/>
            <a:pathLst>
              <a:path extrusionOk="0" h="617768" w="3228627">
                <a:moveTo>
                  <a:pt x="0" y="0"/>
                </a:moveTo>
                <a:lnTo>
                  <a:pt x="3228628" y="0"/>
                </a:lnTo>
                <a:lnTo>
                  <a:pt x="3228628" y="617767"/>
                </a:lnTo>
                <a:lnTo>
                  <a:pt x="0" y="617767"/>
                </a:lnTo>
                <a:lnTo>
                  <a:pt x="0" y="0"/>
                </a:lnTo>
                <a:close/>
              </a:path>
            </a:pathLst>
          </a:custGeom>
          <a:blipFill rotWithShape="1">
            <a:blip r:embed="rId4">
              <a:alphaModFix/>
            </a:blip>
            <a:stretch>
              <a:fillRect b="-102721" l="-1609" r="0" t="-9599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13" name="Google Shape;113;g3f31f3aaa3c_0_0"/>
          <p:cNvGrpSpPr/>
          <p:nvPr/>
        </p:nvGrpSpPr>
        <p:grpSpPr>
          <a:xfrm>
            <a:off x="14430708" y="1195175"/>
            <a:ext cx="3857293" cy="4789989"/>
            <a:chOff x="0" y="-38100"/>
            <a:chExt cx="1478740" cy="1836300"/>
          </a:xfrm>
        </p:grpSpPr>
        <p:sp>
          <p:nvSpPr>
            <p:cNvPr id="114" name="Google Shape;114;g3f31f3aaa3c_0_0"/>
            <p:cNvSpPr/>
            <p:nvPr/>
          </p:nvSpPr>
          <p:spPr>
            <a:xfrm>
              <a:off x="0" y="0"/>
              <a:ext cx="1478740" cy="1798180"/>
            </a:xfrm>
            <a:custGeom>
              <a:rect b="b" l="l" r="r" t="t"/>
              <a:pathLst>
                <a:path extrusionOk="0" h="1798180" w="1478740">
                  <a:moveTo>
                    <a:pt x="0" y="0"/>
                  </a:moveTo>
                  <a:lnTo>
                    <a:pt x="1478740" y="0"/>
                  </a:lnTo>
                  <a:lnTo>
                    <a:pt x="1478740" y="1798180"/>
                  </a:lnTo>
                  <a:lnTo>
                    <a:pt x="0" y="1798180"/>
                  </a:lnTo>
                  <a:close/>
                </a:path>
              </a:pathLst>
            </a:custGeom>
            <a:solidFill>
              <a:srgbClr val="2E266D"/>
            </a:solidFill>
            <a:ln>
              <a:noFill/>
            </a:ln>
          </p:spPr>
          <p:txBody>
            <a:bodyPr anchorCtr="0" anchor="t" bIns="31400" lIns="62825" spcFirstLastPara="1" rIns="62825" wrap="square" tIns="31400">
              <a:noAutofit/>
            </a:bodyPr>
            <a:lstStyle/>
            <a:p>
              <a:pPr indent="0" lvl="0" marL="0" marR="0" rtl="0" algn="l">
                <a:spcBef>
                  <a:spcPts val="0"/>
                </a:spcBef>
                <a:spcAft>
                  <a:spcPts val="0"/>
                </a:spcAft>
                <a:buNone/>
              </a:pPr>
              <a:r>
                <a:t/>
              </a:r>
              <a:endParaRPr sz="1237">
                <a:solidFill>
                  <a:schemeClr val="dk1"/>
                </a:solidFill>
                <a:latin typeface="Calibri"/>
                <a:ea typeface="Calibri"/>
                <a:cs typeface="Calibri"/>
                <a:sym typeface="Calibri"/>
              </a:endParaRPr>
            </a:p>
          </p:txBody>
        </p:sp>
        <p:sp>
          <p:nvSpPr>
            <p:cNvPr id="115" name="Google Shape;115;g3f31f3aaa3c_0_0"/>
            <p:cNvSpPr txBox="1"/>
            <p:nvPr/>
          </p:nvSpPr>
          <p:spPr>
            <a:xfrm>
              <a:off x="0" y="-38100"/>
              <a:ext cx="1478700" cy="1836300"/>
            </a:xfrm>
            <a:prstGeom prst="rect">
              <a:avLst/>
            </a:prstGeom>
            <a:noFill/>
            <a:ln>
              <a:noFill/>
            </a:ln>
          </p:spPr>
          <p:txBody>
            <a:bodyPr anchorCtr="0" anchor="ctr" bIns="34900" lIns="34900" spcFirstLastPara="1" rIns="34900" wrap="square" tIns="34900">
              <a:noAutofit/>
            </a:bodyPr>
            <a:lstStyle/>
            <a:p>
              <a:pPr indent="0" lvl="0" marL="0" marR="0" rtl="0" algn="ctr">
                <a:lnSpc>
                  <a:spcPct val="147722"/>
                </a:lnSpc>
                <a:spcBef>
                  <a:spcPts val="0"/>
                </a:spcBef>
                <a:spcAft>
                  <a:spcPts val="0"/>
                </a:spcAft>
                <a:buNone/>
              </a:pPr>
              <a:r>
                <a:t/>
              </a:r>
              <a:endParaRPr sz="1237">
                <a:solidFill>
                  <a:schemeClr val="dk1"/>
                </a:solidFill>
                <a:latin typeface="Calibri"/>
                <a:ea typeface="Calibri"/>
                <a:cs typeface="Calibri"/>
                <a:sym typeface="Calibri"/>
              </a:endParaRPr>
            </a:p>
          </p:txBody>
        </p:sp>
      </p:grpSp>
      <p:sp>
        <p:nvSpPr>
          <p:cNvPr id="116" name="Google Shape;116;g3f31f3aaa3c_0_0"/>
          <p:cNvSpPr/>
          <p:nvPr/>
        </p:nvSpPr>
        <p:spPr>
          <a:xfrm>
            <a:off x="14840413" y="2722298"/>
            <a:ext cx="3093619" cy="3051385"/>
          </a:xfrm>
          <a:custGeom>
            <a:rect b="b" l="l" r="r" t="t"/>
            <a:pathLst>
              <a:path extrusionOk="0" h="4223370" w="4223370">
                <a:moveTo>
                  <a:pt x="0" y="0"/>
                </a:moveTo>
                <a:lnTo>
                  <a:pt x="4223370" y="0"/>
                </a:lnTo>
                <a:lnTo>
                  <a:pt x="4223370" y="4223370"/>
                </a:lnTo>
                <a:lnTo>
                  <a:pt x="0" y="4223370"/>
                </a:lnTo>
                <a:lnTo>
                  <a:pt x="0" y="0"/>
                </a:lnTo>
                <a:close/>
              </a:path>
            </a:pathLst>
          </a:custGeom>
          <a:noFill/>
          <a:ln>
            <a:noFill/>
          </a:ln>
        </p:spPr>
        <p:txBody>
          <a:bodyPr anchorCtr="0" anchor="t" bIns="31400" lIns="62825" spcFirstLastPara="1" rIns="62825" wrap="square" tIns="31400">
            <a:noAutofit/>
          </a:bodyPr>
          <a:lstStyle/>
          <a:p>
            <a:pPr indent="0" lvl="0" marL="0" marR="0" rtl="0" algn="l">
              <a:spcBef>
                <a:spcPts val="0"/>
              </a:spcBef>
              <a:spcAft>
                <a:spcPts val="0"/>
              </a:spcAft>
              <a:buNone/>
            </a:pPr>
            <a:r>
              <a:t/>
            </a:r>
            <a:endParaRPr sz="1237">
              <a:solidFill>
                <a:schemeClr val="dk1"/>
              </a:solidFill>
              <a:latin typeface="Calibri"/>
              <a:ea typeface="Calibri"/>
              <a:cs typeface="Calibri"/>
              <a:sym typeface="Calibri"/>
            </a:endParaRPr>
          </a:p>
        </p:txBody>
      </p:sp>
      <p:sp>
        <p:nvSpPr>
          <p:cNvPr id="117" name="Google Shape;117;g3f31f3aaa3c_0_0"/>
          <p:cNvSpPr/>
          <p:nvPr/>
        </p:nvSpPr>
        <p:spPr>
          <a:xfrm>
            <a:off x="14970173" y="2843996"/>
            <a:ext cx="2830217" cy="2822214"/>
          </a:xfrm>
          <a:custGeom>
            <a:rect b="b" l="l" r="r" t="t"/>
            <a:pathLst>
              <a:path extrusionOk="0" h="3484215" w="3420202">
                <a:moveTo>
                  <a:pt x="0" y="0"/>
                </a:moveTo>
                <a:lnTo>
                  <a:pt x="3420202" y="0"/>
                </a:lnTo>
                <a:lnTo>
                  <a:pt x="3420202" y="3484214"/>
                </a:lnTo>
                <a:lnTo>
                  <a:pt x="0" y="3484214"/>
                </a:lnTo>
                <a:lnTo>
                  <a:pt x="0" y="0"/>
                </a:lnTo>
                <a:close/>
              </a:path>
            </a:pathLst>
          </a:custGeom>
          <a:blipFill rotWithShape="1">
            <a:blip r:embed="rId5">
              <a:alphaModFix/>
            </a:blip>
            <a:stretch>
              <a:fillRect b="0" l="-2940" r="-2369" t="-3379"/>
            </a:stretch>
          </a:blipFill>
          <a:ln>
            <a:noFill/>
          </a:ln>
        </p:spPr>
        <p:txBody>
          <a:bodyPr anchorCtr="0" anchor="t" bIns="31400" lIns="62825" spcFirstLastPara="1" rIns="62825" wrap="square" tIns="31400">
            <a:noAutofit/>
          </a:bodyPr>
          <a:lstStyle/>
          <a:p>
            <a:pPr indent="0" lvl="0" marL="0" marR="0" rtl="0" algn="l">
              <a:spcBef>
                <a:spcPts val="0"/>
              </a:spcBef>
              <a:spcAft>
                <a:spcPts val="0"/>
              </a:spcAft>
              <a:buNone/>
            </a:pPr>
            <a:r>
              <a:t/>
            </a:r>
            <a:endParaRPr sz="1237">
              <a:solidFill>
                <a:schemeClr val="dk1"/>
              </a:solidFill>
              <a:latin typeface="Calibri"/>
              <a:ea typeface="Calibri"/>
              <a:cs typeface="Calibri"/>
              <a:sym typeface="Calibri"/>
            </a:endParaRPr>
          </a:p>
        </p:txBody>
      </p:sp>
      <p:sp>
        <p:nvSpPr>
          <p:cNvPr id="118" name="Google Shape;118;g3f31f3aaa3c_0_0"/>
          <p:cNvSpPr txBox="1"/>
          <p:nvPr/>
        </p:nvSpPr>
        <p:spPr>
          <a:xfrm>
            <a:off x="14414600" y="1378539"/>
            <a:ext cx="3857400" cy="960000"/>
          </a:xfrm>
          <a:prstGeom prst="rect">
            <a:avLst/>
          </a:prstGeom>
          <a:noFill/>
          <a:ln>
            <a:noFill/>
          </a:ln>
        </p:spPr>
        <p:txBody>
          <a:bodyPr anchorCtr="0" anchor="t" bIns="0" lIns="0" spcFirstLastPara="1" rIns="0" wrap="square" tIns="0">
            <a:spAutoFit/>
          </a:bodyPr>
          <a:lstStyle/>
          <a:p>
            <a:pPr indent="0" lvl="0" marL="0" marR="0" rtl="0" algn="ctr">
              <a:lnSpc>
                <a:spcPct val="183718"/>
              </a:lnSpc>
              <a:spcBef>
                <a:spcPts val="0"/>
              </a:spcBef>
              <a:spcAft>
                <a:spcPts val="0"/>
              </a:spcAft>
              <a:buNone/>
            </a:pPr>
            <a:r>
              <a:rPr b="1" lang="en-US" sz="2198">
                <a:solidFill>
                  <a:srgbClr val="FFFFFF"/>
                </a:solidFill>
                <a:latin typeface="Arial"/>
                <a:ea typeface="Arial"/>
                <a:cs typeface="Arial"/>
                <a:sym typeface="Arial"/>
              </a:rPr>
              <a:t>Scan here to become </a:t>
            </a:r>
            <a:endParaRPr sz="962"/>
          </a:p>
          <a:p>
            <a:pPr indent="0" lvl="0" marL="0" marR="0" rtl="0" algn="ctr">
              <a:lnSpc>
                <a:spcPct val="183718"/>
              </a:lnSpc>
              <a:spcBef>
                <a:spcPts val="0"/>
              </a:spcBef>
              <a:spcAft>
                <a:spcPts val="0"/>
              </a:spcAft>
              <a:buNone/>
            </a:pPr>
            <a:r>
              <a:rPr b="1" lang="en-US" sz="2198">
                <a:solidFill>
                  <a:srgbClr val="FFFFFF"/>
                </a:solidFill>
                <a:latin typeface="Arial"/>
                <a:ea typeface="Arial"/>
                <a:cs typeface="Arial"/>
                <a:sym typeface="Arial"/>
              </a:rPr>
              <a:t>one of our 500+ members!</a:t>
            </a:r>
            <a:endParaRPr sz="2198">
              <a:solidFill>
                <a:srgbClr val="FFFFFF"/>
              </a:solidFill>
              <a:latin typeface="Arial"/>
              <a:ea typeface="Arial"/>
              <a:cs typeface="Arial"/>
              <a:sym typeface="Arial"/>
            </a:endParaRPr>
          </a:p>
        </p:txBody>
      </p:sp>
      <p:sp>
        <p:nvSpPr>
          <p:cNvPr id="119" name="Google Shape;119;g3f31f3aaa3c_0_0"/>
          <p:cNvSpPr txBox="1"/>
          <p:nvPr/>
        </p:nvSpPr>
        <p:spPr>
          <a:xfrm>
            <a:off x="1557550" y="3107988"/>
            <a:ext cx="9289800" cy="40710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0"/>
              </a:spcAft>
              <a:buNone/>
            </a:pPr>
            <a:r>
              <a:rPr b="1" lang="en-US" sz="4159">
                <a:solidFill>
                  <a:srgbClr val="201761"/>
                </a:solidFill>
                <a:latin typeface="Montserrat"/>
                <a:ea typeface="Montserrat"/>
                <a:cs typeface="Montserrat"/>
                <a:sym typeface="Montserrat"/>
              </a:rPr>
              <a:t>SODP </a:t>
            </a:r>
            <a:r>
              <a:rPr b="1" lang="en-US" sz="4159">
                <a:solidFill>
                  <a:srgbClr val="201761"/>
                </a:solidFill>
                <a:latin typeface="Montserrat"/>
                <a:ea typeface="Montserrat"/>
                <a:cs typeface="Montserrat"/>
                <a:sym typeface="Montserrat"/>
              </a:rPr>
              <a:t>Learning Collaborative on Patient AI Use: Clinical Case #2</a:t>
            </a:r>
            <a:endParaRPr b="1" sz="4159">
              <a:solidFill>
                <a:srgbClr val="201761"/>
              </a:solidFill>
              <a:latin typeface="Montserrat"/>
              <a:ea typeface="Montserrat"/>
              <a:cs typeface="Montserrat"/>
              <a:sym typeface="Montserrat"/>
            </a:endParaRPr>
          </a:p>
          <a:p>
            <a:pPr indent="0" lvl="0" marL="0" marR="0" rtl="0" algn="ctr">
              <a:lnSpc>
                <a:spcPct val="115000"/>
              </a:lnSpc>
              <a:spcBef>
                <a:spcPts val="0"/>
              </a:spcBef>
              <a:spcAft>
                <a:spcPts val="0"/>
              </a:spcAft>
              <a:buNone/>
            </a:pPr>
            <a:r>
              <a:rPr lang="en-US" sz="4159">
                <a:solidFill>
                  <a:srgbClr val="201761"/>
                </a:solidFill>
                <a:latin typeface="Montserrat"/>
                <a:ea typeface="Montserrat"/>
                <a:cs typeface="Montserrat"/>
                <a:sym typeface="Montserrat"/>
              </a:rPr>
              <a:t>Obsessive Compulsive Disorder &amp; Large Language Models</a:t>
            </a:r>
            <a:endParaRPr sz="4159">
              <a:solidFill>
                <a:srgbClr val="201761"/>
              </a:solidFill>
              <a:latin typeface="Montserrat"/>
              <a:ea typeface="Montserrat"/>
              <a:cs typeface="Montserrat"/>
              <a:sym typeface="Montserrat"/>
            </a:endParaRPr>
          </a:p>
          <a:p>
            <a:pPr indent="0" lvl="0" marL="0" marR="0" rtl="0" algn="ctr">
              <a:lnSpc>
                <a:spcPct val="115000"/>
              </a:lnSpc>
              <a:spcBef>
                <a:spcPts val="0"/>
              </a:spcBef>
              <a:spcAft>
                <a:spcPts val="0"/>
              </a:spcAft>
              <a:buNone/>
            </a:pPr>
            <a:r>
              <a:t/>
            </a:r>
            <a:endParaRPr b="1" sz="4159">
              <a:solidFill>
                <a:srgbClr val="201761"/>
              </a:solidFill>
              <a:latin typeface="Montserrat"/>
              <a:ea typeface="Montserrat"/>
              <a:cs typeface="Montserrat"/>
              <a:sym typeface="Montserrat"/>
            </a:endParaRPr>
          </a:p>
          <a:p>
            <a:pPr indent="0" lvl="0" marL="0" marR="0" rtl="0" algn="ctr">
              <a:lnSpc>
                <a:spcPct val="115000"/>
              </a:lnSpc>
              <a:spcBef>
                <a:spcPts val="0"/>
              </a:spcBef>
              <a:spcAft>
                <a:spcPts val="0"/>
              </a:spcAft>
              <a:buNone/>
            </a:pPr>
            <a:r>
              <a:t/>
            </a:r>
            <a:endParaRPr i="1" sz="3059">
              <a:solidFill>
                <a:srgbClr val="201761"/>
              </a:solidFill>
              <a:latin typeface="Montserrat"/>
              <a:ea typeface="Montserrat"/>
              <a:cs typeface="Montserrat"/>
              <a:sym typeface="Montserra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4FF"/>
        </a:solidFill>
      </p:bgPr>
    </p:bg>
    <p:spTree>
      <p:nvGrpSpPr>
        <p:cNvPr id="123" name="Shape 123"/>
        <p:cNvGrpSpPr/>
        <p:nvPr/>
      </p:nvGrpSpPr>
      <p:grpSpPr>
        <a:xfrm>
          <a:off x="0" y="0"/>
          <a:ext cx="0" cy="0"/>
          <a:chOff x="0" y="0"/>
          <a:chExt cx="0" cy="0"/>
        </a:xfrm>
      </p:grpSpPr>
      <p:sp>
        <p:nvSpPr>
          <p:cNvPr id="124" name="Google Shape;124;g3ead39461f5_0_37"/>
          <p:cNvSpPr/>
          <p:nvPr/>
        </p:nvSpPr>
        <p:spPr>
          <a:xfrm>
            <a:off x="12750900" y="0"/>
            <a:ext cx="5537095" cy="1059472"/>
          </a:xfrm>
          <a:custGeom>
            <a:rect b="b" l="l" r="r" t="t"/>
            <a:pathLst>
              <a:path extrusionOk="0" h="617768" w="3228627">
                <a:moveTo>
                  <a:pt x="0" y="0"/>
                </a:moveTo>
                <a:lnTo>
                  <a:pt x="3228628" y="0"/>
                </a:lnTo>
                <a:lnTo>
                  <a:pt x="3228628" y="617767"/>
                </a:lnTo>
                <a:lnTo>
                  <a:pt x="0" y="617767"/>
                </a:lnTo>
                <a:lnTo>
                  <a:pt x="0" y="0"/>
                </a:lnTo>
                <a:close/>
              </a:path>
            </a:pathLst>
          </a:custGeom>
          <a:blipFill rotWithShape="1">
            <a:blip r:embed="rId3">
              <a:alphaModFix/>
            </a:blip>
            <a:stretch>
              <a:fillRect b="-102721" l="-1609" r="0" t="-9599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5" name="Google Shape;125;g3ead39461f5_0_37"/>
          <p:cNvSpPr txBox="1"/>
          <p:nvPr/>
        </p:nvSpPr>
        <p:spPr>
          <a:xfrm>
            <a:off x="258675" y="164700"/>
            <a:ext cx="10239000" cy="4071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None/>
            </a:pPr>
            <a:r>
              <a:rPr b="1" lang="en-US" sz="4159">
                <a:solidFill>
                  <a:srgbClr val="201761"/>
                </a:solidFill>
                <a:latin typeface="Montserrat"/>
                <a:ea typeface="Montserrat"/>
                <a:cs typeface="Montserrat"/>
                <a:sym typeface="Montserrat"/>
              </a:rPr>
              <a:t>Case #2 Summary- Daniel, Age 27</a:t>
            </a:r>
            <a:endParaRPr b="1" sz="41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sz="29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sz="29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sz="2959">
              <a:solidFill>
                <a:srgbClr val="201761"/>
              </a:solidFill>
              <a:latin typeface="Montserrat"/>
              <a:ea typeface="Montserrat"/>
              <a:cs typeface="Montserrat"/>
              <a:sym typeface="Montserrat"/>
            </a:endParaRPr>
          </a:p>
          <a:p>
            <a:pPr indent="0" lvl="0" marL="0" marR="0" rtl="0" algn="ctr">
              <a:lnSpc>
                <a:spcPct val="115000"/>
              </a:lnSpc>
              <a:spcBef>
                <a:spcPts val="0"/>
              </a:spcBef>
              <a:spcAft>
                <a:spcPts val="0"/>
              </a:spcAft>
              <a:buNone/>
            </a:pPr>
            <a:r>
              <a:t/>
            </a:r>
            <a:endParaRPr b="1" sz="29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sz="29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b="1" sz="3059">
              <a:solidFill>
                <a:srgbClr val="201761"/>
              </a:solidFill>
              <a:latin typeface="Montserrat"/>
              <a:ea typeface="Montserrat"/>
              <a:cs typeface="Montserrat"/>
              <a:sym typeface="Montserrat"/>
            </a:endParaRPr>
          </a:p>
        </p:txBody>
      </p:sp>
      <p:sp>
        <p:nvSpPr>
          <p:cNvPr id="126" name="Google Shape;126;g3ead39461f5_0_37"/>
          <p:cNvSpPr txBox="1"/>
          <p:nvPr/>
        </p:nvSpPr>
        <p:spPr>
          <a:xfrm>
            <a:off x="258675" y="1795950"/>
            <a:ext cx="7571100" cy="4504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2759">
                <a:solidFill>
                  <a:srgbClr val="201761"/>
                </a:solidFill>
                <a:latin typeface="Montserrat"/>
                <a:ea typeface="Montserrat"/>
                <a:cs typeface="Montserrat"/>
                <a:sym typeface="Montserrat"/>
              </a:rPr>
              <a:t>Case Overview</a:t>
            </a:r>
            <a:r>
              <a:rPr b="1" lang="en-US" sz="2759">
                <a:solidFill>
                  <a:srgbClr val="201761"/>
                </a:solidFill>
                <a:latin typeface="Montserrat"/>
                <a:ea typeface="Montserrat"/>
                <a:cs typeface="Montserrat"/>
                <a:sym typeface="Montserrat"/>
              </a:rPr>
              <a:t>:</a:t>
            </a:r>
            <a:r>
              <a:rPr lang="en-US" sz="2759">
                <a:solidFill>
                  <a:srgbClr val="201761"/>
                </a:solidFill>
                <a:latin typeface="Montserrat"/>
                <a:ea typeface="Montserrat"/>
                <a:cs typeface="Montserrat"/>
                <a:sym typeface="Montserrat"/>
              </a:rPr>
              <a:t> </a:t>
            </a:r>
            <a:endParaRPr sz="2759">
              <a:solidFill>
                <a:srgbClr val="201761"/>
              </a:solidFill>
              <a:latin typeface="Montserrat"/>
              <a:ea typeface="Montserrat"/>
              <a:cs typeface="Montserrat"/>
              <a:sym typeface="Montserrat"/>
            </a:endParaRPr>
          </a:p>
          <a:p>
            <a:pPr indent="0" lvl="0" marL="0" rtl="0" algn="l">
              <a:lnSpc>
                <a:spcPct val="115000"/>
              </a:lnSpc>
              <a:spcBef>
                <a:spcPts val="0"/>
              </a:spcBef>
              <a:spcAft>
                <a:spcPts val="0"/>
              </a:spcAft>
              <a:buNone/>
            </a:pPr>
            <a:r>
              <a:t/>
            </a:r>
            <a:endParaRPr i="1" sz="2759">
              <a:solidFill>
                <a:srgbClr val="201761"/>
              </a:solidFill>
              <a:latin typeface="Montserrat"/>
              <a:ea typeface="Montserrat"/>
              <a:cs typeface="Montserrat"/>
              <a:sym typeface="Montserrat"/>
            </a:endParaRPr>
          </a:p>
          <a:p>
            <a:pPr indent="-381000" lvl="0" marL="457200" marR="0" rtl="0" algn="l">
              <a:lnSpc>
                <a:spcPct val="115000"/>
              </a:lnSpc>
              <a:spcBef>
                <a:spcPts val="0"/>
              </a:spcBef>
              <a:spcAft>
                <a:spcPts val="0"/>
              </a:spcAft>
              <a:buClr>
                <a:srgbClr val="201761"/>
              </a:buClr>
              <a:buSzPts val="2400"/>
              <a:buFont typeface="Montserrat"/>
              <a:buChar char="●"/>
            </a:pPr>
            <a:r>
              <a:rPr lang="en-US" sz="2400">
                <a:solidFill>
                  <a:srgbClr val="201761"/>
                </a:solidFill>
                <a:latin typeface="Montserrat"/>
                <a:ea typeface="Montserrat"/>
                <a:cs typeface="Montserrat"/>
                <a:sym typeface="Montserrat"/>
              </a:rPr>
              <a:t>27 year old male; diagnosis</a:t>
            </a:r>
            <a:endParaRPr sz="2400">
              <a:solidFill>
                <a:srgbClr val="201761"/>
              </a:solidFill>
              <a:latin typeface="Montserrat"/>
              <a:ea typeface="Montserrat"/>
              <a:cs typeface="Montserrat"/>
              <a:sym typeface="Montserrat"/>
            </a:endParaRPr>
          </a:p>
          <a:p>
            <a:pPr indent="-381000" lvl="0" marL="457200" marR="0" rtl="0" algn="l">
              <a:lnSpc>
                <a:spcPct val="115000"/>
              </a:lnSpc>
              <a:spcBef>
                <a:spcPts val="0"/>
              </a:spcBef>
              <a:spcAft>
                <a:spcPts val="0"/>
              </a:spcAft>
              <a:buClr>
                <a:srgbClr val="201761"/>
              </a:buClr>
              <a:buSzPts val="2400"/>
              <a:buFont typeface="Montserrat"/>
              <a:buChar char="●"/>
            </a:pPr>
            <a:r>
              <a:rPr lang="en-US" sz="2400" u="sng">
                <a:solidFill>
                  <a:srgbClr val="201761"/>
                </a:solidFill>
                <a:latin typeface="Montserrat"/>
                <a:ea typeface="Montserrat"/>
                <a:cs typeface="Montserrat"/>
                <a:sym typeface="Montserrat"/>
              </a:rPr>
              <a:t>Patient history:</a:t>
            </a:r>
            <a:r>
              <a:rPr lang="en-US" sz="2400">
                <a:solidFill>
                  <a:srgbClr val="201761"/>
                </a:solidFill>
                <a:latin typeface="Montserrat"/>
                <a:ea typeface="Montserrat"/>
                <a:cs typeface="Montserrat"/>
                <a:sym typeface="Montserrat"/>
              </a:rPr>
              <a:t> family history of bipolar, previously diagnosed with unipolar depression, revised to Bipolar II</a:t>
            </a:r>
            <a:endParaRPr sz="2400">
              <a:solidFill>
                <a:srgbClr val="201761"/>
              </a:solidFill>
              <a:latin typeface="Montserrat"/>
              <a:ea typeface="Montserrat"/>
              <a:cs typeface="Montserrat"/>
              <a:sym typeface="Montserrat"/>
            </a:endParaRPr>
          </a:p>
          <a:p>
            <a:pPr indent="-381000" lvl="0" marL="457200" marR="0" rtl="0" algn="l">
              <a:lnSpc>
                <a:spcPct val="115000"/>
              </a:lnSpc>
              <a:spcBef>
                <a:spcPts val="0"/>
              </a:spcBef>
              <a:spcAft>
                <a:spcPts val="0"/>
              </a:spcAft>
              <a:buClr>
                <a:srgbClr val="201761"/>
              </a:buClr>
              <a:buSzPts val="2400"/>
              <a:buFont typeface="Montserrat"/>
              <a:buChar char="●"/>
            </a:pPr>
            <a:r>
              <a:rPr lang="en-US" sz="2400">
                <a:solidFill>
                  <a:srgbClr val="201761"/>
                </a:solidFill>
                <a:latin typeface="Montserrat"/>
                <a:ea typeface="Montserrat"/>
                <a:cs typeface="Montserrat"/>
                <a:sym typeface="Montserrat"/>
              </a:rPr>
              <a:t>ERP-based CBT commenced at age 15; strong progress over one year</a:t>
            </a:r>
            <a:endParaRPr sz="2400">
              <a:solidFill>
                <a:srgbClr val="201761"/>
              </a:solidFill>
              <a:latin typeface="Montserrat"/>
              <a:ea typeface="Montserrat"/>
              <a:cs typeface="Montserrat"/>
              <a:sym typeface="Montserrat"/>
            </a:endParaRPr>
          </a:p>
          <a:p>
            <a:pPr indent="-381000" lvl="0" marL="457200" marR="0" rtl="0" algn="l">
              <a:lnSpc>
                <a:spcPct val="115000"/>
              </a:lnSpc>
              <a:spcBef>
                <a:spcPts val="0"/>
              </a:spcBef>
              <a:spcAft>
                <a:spcPts val="0"/>
              </a:spcAft>
              <a:buClr>
                <a:srgbClr val="201761"/>
              </a:buClr>
              <a:buSzPts val="2400"/>
              <a:buFont typeface="Montserrat"/>
              <a:buChar char="●"/>
            </a:pPr>
            <a:r>
              <a:rPr lang="en-US" sz="2400">
                <a:solidFill>
                  <a:srgbClr val="201761"/>
                </a:solidFill>
                <a:latin typeface="Montserrat"/>
                <a:ea typeface="Montserrat"/>
                <a:cs typeface="Montserrat"/>
                <a:sym typeface="Montserrat"/>
              </a:rPr>
              <a:t>Family involvement (therapeutic  homework) was a key contributor to progress</a:t>
            </a:r>
            <a:endParaRPr sz="2400">
              <a:solidFill>
                <a:srgbClr val="201761"/>
              </a:solidFill>
              <a:latin typeface="Montserrat"/>
              <a:ea typeface="Montserrat"/>
              <a:cs typeface="Montserrat"/>
              <a:sym typeface="Montserrat"/>
            </a:endParaRPr>
          </a:p>
        </p:txBody>
      </p:sp>
      <p:sp>
        <p:nvSpPr>
          <p:cNvPr id="127" name="Google Shape;127;g3ead39461f5_0_37"/>
          <p:cNvSpPr txBox="1"/>
          <p:nvPr/>
        </p:nvSpPr>
        <p:spPr>
          <a:xfrm>
            <a:off x="10497675" y="1675550"/>
            <a:ext cx="7571100" cy="7053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2759">
                <a:solidFill>
                  <a:srgbClr val="201761"/>
                </a:solidFill>
                <a:latin typeface="Montserrat"/>
                <a:ea typeface="Montserrat"/>
                <a:cs typeface="Montserrat"/>
                <a:sym typeface="Montserrat"/>
              </a:rPr>
              <a:t>Recent Regression &amp; AI Disclosure</a:t>
            </a:r>
            <a:r>
              <a:rPr b="1" lang="en-US" sz="2759">
                <a:solidFill>
                  <a:srgbClr val="201761"/>
                </a:solidFill>
                <a:latin typeface="Montserrat"/>
                <a:ea typeface="Montserrat"/>
                <a:cs typeface="Montserrat"/>
                <a:sym typeface="Montserrat"/>
              </a:rPr>
              <a:t>:</a:t>
            </a:r>
            <a:r>
              <a:rPr lang="en-US" sz="2759">
                <a:solidFill>
                  <a:srgbClr val="201761"/>
                </a:solidFill>
                <a:latin typeface="Montserrat"/>
                <a:ea typeface="Montserrat"/>
                <a:cs typeface="Montserrat"/>
                <a:sym typeface="Montserrat"/>
              </a:rPr>
              <a:t> </a:t>
            </a:r>
            <a:endParaRPr sz="2759">
              <a:solidFill>
                <a:srgbClr val="201761"/>
              </a:solidFill>
              <a:latin typeface="Montserrat"/>
              <a:ea typeface="Montserrat"/>
              <a:cs typeface="Montserrat"/>
              <a:sym typeface="Montserrat"/>
            </a:endParaRPr>
          </a:p>
          <a:p>
            <a:pPr indent="0" lvl="0" marL="0" rtl="0" algn="l">
              <a:lnSpc>
                <a:spcPct val="115000"/>
              </a:lnSpc>
              <a:spcBef>
                <a:spcPts val="0"/>
              </a:spcBef>
              <a:spcAft>
                <a:spcPts val="0"/>
              </a:spcAft>
              <a:buNone/>
            </a:pPr>
            <a:r>
              <a:t/>
            </a:r>
            <a:endParaRPr i="1" sz="2759">
              <a:solidFill>
                <a:srgbClr val="201761"/>
              </a:solidFill>
              <a:latin typeface="Montserrat"/>
              <a:ea typeface="Montserrat"/>
              <a:cs typeface="Montserrat"/>
              <a:sym typeface="Montserrat"/>
            </a:endParaRPr>
          </a:p>
          <a:p>
            <a:pPr indent="-381000" lvl="0" marL="457200" marR="0" rtl="0" algn="l">
              <a:lnSpc>
                <a:spcPct val="115000"/>
              </a:lnSpc>
              <a:spcBef>
                <a:spcPts val="0"/>
              </a:spcBef>
              <a:spcAft>
                <a:spcPts val="0"/>
              </a:spcAft>
              <a:buClr>
                <a:srgbClr val="201761"/>
              </a:buClr>
              <a:buSzPts val="2400"/>
              <a:buFont typeface="Montserrat"/>
              <a:buChar char="●"/>
            </a:pPr>
            <a:r>
              <a:rPr lang="en-US" sz="2400">
                <a:solidFill>
                  <a:srgbClr val="201761"/>
                </a:solidFill>
                <a:latin typeface="Montserrat"/>
                <a:ea typeface="Montserrat"/>
                <a:cs typeface="Montserrat"/>
                <a:sym typeface="Montserrat"/>
              </a:rPr>
              <a:t>Notable regression over past 2 month; increased distress, reduced uncertainty tolerance, return of reassurance-seeking</a:t>
            </a:r>
            <a:endParaRPr sz="2400">
              <a:solidFill>
                <a:srgbClr val="201761"/>
              </a:solidFill>
              <a:latin typeface="Montserrat"/>
              <a:ea typeface="Montserrat"/>
              <a:cs typeface="Montserrat"/>
              <a:sym typeface="Montserrat"/>
            </a:endParaRPr>
          </a:p>
          <a:p>
            <a:pPr indent="-381000" lvl="0" marL="457200" marR="0" rtl="0" algn="l">
              <a:lnSpc>
                <a:spcPct val="115000"/>
              </a:lnSpc>
              <a:spcBef>
                <a:spcPts val="0"/>
              </a:spcBef>
              <a:spcAft>
                <a:spcPts val="0"/>
              </a:spcAft>
              <a:buClr>
                <a:srgbClr val="201761"/>
              </a:buClr>
              <a:buSzPts val="2400"/>
              <a:buFont typeface="Montserrat"/>
              <a:buChar char="●"/>
            </a:pPr>
            <a:r>
              <a:rPr lang="en-US" sz="2400" u="sng">
                <a:solidFill>
                  <a:srgbClr val="201761"/>
                </a:solidFill>
                <a:latin typeface="Montserrat"/>
                <a:ea typeface="Montserrat"/>
                <a:cs typeface="Montserrat"/>
                <a:sym typeface="Montserrat"/>
              </a:rPr>
              <a:t>Disclosed covert use of AI:</a:t>
            </a:r>
            <a:r>
              <a:rPr lang="en-US" sz="2400">
                <a:solidFill>
                  <a:srgbClr val="201761"/>
                </a:solidFill>
                <a:latin typeface="Montserrat"/>
                <a:ea typeface="Montserrat"/>
                <a:cs typeface="Montserrat"/>
                <a:sym typeface="Montserrat"/>
              </a:rPr>
              <a:t> uploading kin photographs and asking whether marks appeared cancerous</a:t>
            </a:r>
            <a:endParaRPr sz="2400">
              <a:solidFill>
                <a:srgbClr val="201761"/>
              </a:solidFill>
              <a:latin typeface="Montserrat"/>
              <a:ea typeface="Montserrat"/>
              <a:cs typeface="Montserrat"/>
              <a:sym typeface="Montserrat"/>
            </a:endParaRPr>
          </a:p>
          <a:p>
            <a:pPr indent="-381000" lvl="0" marL="457200" marR="0" rtl="0" algn="l">
              <a:lnSpc>
                <a:spcPct val="115000"/>
              </a:lnSpc>
              <a:spcBef>
                <a:spcPts val="0"/>
              </a:spcBef>
              <a:spcAft>
                <a:spcPts val="0"/>
              </a:spcAft>
              <a:buClr>
                <a:srgbClr val="201761"/>
              </a:buClr>
              <a:buSzPts val="2400"/>
              <a:buFont typeface="Montserrat"/>
              <a:buChar char="●"/>
            </a:pPr>
            <a:r>
              <a:rPr lang="en-US" sz="2400" u="sng">
                <a:solidFill>
                  <a:srgbClr val="201761"/>
                </a:solidFill>
                <a:latin typeface="Montserrat"/>
                <a:ea typeface="Montserrat"/>
                <a:cs typeface="Montserrat"/>
                <a:sym typeface="Montserrat"/>
              </a:rPr>
              <a:t>AI use was private</a:t>
            </a:r>
            <a:r>
              <a:rPr lang="en-US" sz="2400">
                <a:solidFill>
                  <a:srgbClr val="201761"/>
                </a:solidFill>
                <a:latin typeface="Montserrat"/>
                <a:ea typeface="Montserrat"/>
                <a:cs typeface="Montserrat"/>
                <a:sym typeface="Montserrat"/>
              </a:rPr>
              <a:t>-&gt; unknown to parents and clinician until disclosure in session</a:t>
            </a:r>
            <a:endParaRPr sz="2400">
              <a:solidFill>
                <a:srgbClr val="201761"/>
              </a:solidFill>
              <a:latin typeface="Montserrat"/>
              <a:ea typeface="Montserrat"/>
              <a:cs typeface="Montserrat"/>
              <a:sym typeface="Montserrat"/>
            </a:endParaRPr>
          </a:p>
          <a:p>
            <a:pPr indent="-381000" lvl="0" marL="457200" marR="0" rtl="0" algn="l">
              <a:lnSpc>
                <a:spcPct val="115000"/>
              </a:lnSpc>
              <a:spcBef>
                <a:spcPts val="0"/>
              </a:spcBef>
              <a:spcAft>
                <a:spcPts val="0"/>
              </a:spcAft>
              <a:buClr>
                <a:srgbClr val="201761"/>
              </a:buClr>
              <a:buSzPts val="2400"/>
              <a:buFont typeface="Montserrat"/>
              <a:buChar char="●"/>
            </a:pPr>
            <a:r>
              <a:rPr lang="en-US" sz="2400">
                <a:solidFill>
                  <a:srgbClr val="201761"/>
                </a:solidFill>
                <a:latin typeface="Montserrat"/>
                <a:ea typeface="Montserrat"/>
                <a:cs typeface="Montserrat"/>
                <a:sym typeface="Montserrat"/>
              </a:rPr>
              <a:t>AI responses provided temporary relief; pattern mirrors reassurance-seeking tendencies</a:t>
            </a:r>
            <a:endParaRPr sz="2400">
              <a:solidFill>
                <a:srgbClr val="201761"/>
              </a:solidFill>
              <a:latin typeface="Montserrat"/>
              <a:ea typeface="Montserrat"/>
              <a:cs typeface="Montserrat"/>
              <a:sym typeface="Montserrat"/>
            </a:endParaRPr>
          </a:p>
          <a:p>
            <a:pPr indent="-381000" lvl="0" marL="457200" marR="0" rtl="0" algn="l">
              <a:lnSpc>
                <a:spcPct val="115000"/>
              </a:lnSpc>
              <a:spcBef>
                <a:spcPts val="0"/>
              </a:spcBef>
              <a:spcAft>
                <a:spcPts val="0"/>
              </a:spcAft>
              <a:buClr>
                <a:srgbClr val="201761"/>
              </a:buClr>
              <a:buSzPts val="2400"/>
              <a:buFont typeface="Montserrat"/>
              <a:buChar char="●"/>
            </a:pPr>
            <a:r>
              <a:rPr lang="en-US" sz="2400">
                <a:solidFill>
                  <a:srgbClr val="201761"/>
                </a:solidFill>
                <a:latin typeface="Montserrat"/>
                <a:ea typeface="Montserrat"/>
                <a:cs typeface="Montserrat"/>
                <a:sym typeface="Montserrat"/>
              </a:rPr>
              <a:t>Patient framed AI instrumentally (‘like a Google search’); did not perceive us as relational</a:t>
            </a:r>
            <a:endParaRPr sz="2400">
              <a:solidFill>
                <a:srgbClr val="201761"/>
              </a:solidFill>
              <a:latin typeface="Montserrat"/>
              <a:ea typeface="Montserrat"/>
              <a:cs typeface="Montserrat"/>
              <a:sym typeface="Montserrat"/>
            </a:endParaRPr>
          </a:p>
        </p:txBody>
      </p:sp>
      <p:sp>
        <p:nvSpPr>
          <p:cNvPr id="128" name="Google Shape;128;g3ead39461f5_0_37"/>
          <p:cNvSpPr/>
          <p:nvPr/>
        </p:nvSpPr>
        <p:spPr>
          <a:xfrm>
            <a:off x="258675" y="7548250"/>
            <a:ext cx="8870400" cy="2449200"/>
          </a:xfrm>
          <a:prstGeom prst="rect">
            <a:avLst/>
          </a:prstGeom>
          <a:solidFill>
            <a:srgbClr val="20176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29" name="Google Shape;129;g3ead39461f5_0_37"/>
          <p:cNvSpPr txBox="1"/>
          <p:nvPr/>
        </p:nvSpPr>
        <p:spPr>
          <a:xfrm>
            <a:off x="369975" y="7693000"/>
            <a:ext cx="8759100" cy="215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3200">
                <a:solidFill>
                  <a:srgbClr val="E8E4FF"/>
                </a:solidFill>
                <a:latin typeface="Calibri"/>
                <a:ea typeface="Calibri"/>
                <a:cs typeface="Calibri"/>
                <a:sym typeface="Calibri"/>
              </a:rPr>
              <a:t>Clinical implication:</a:t>
            </a:r>
            <a:r>
              <a:rPr lang="en-US" sz="3200">
                <a:solidFill>
                  <a:srgbClr val="E8E4FF"/>
                </a:solidFill>
                <a:latin typeface="Calibri"/>
                <a:ea typeface="Calibri"/>
                <a:cs typeface="Calibri"/>
                <a:sym typeface="Calibri"/>
              </a:rPr>
              <a:t> </a:t>
            </a:r>
            <a:r>
              <a:rPr lang="en-US" sz="3200">
                <a:solidFill>
                  <a:srgbClr val="E8E4FF"/>
                </a:solidFill>
                <a:latin typeface="Calibri"/>
                <a:ea typeface="Calibri"/>
                <a:cs typeface="Calibri"/>
                <a:sym typeface="Calibri"/>
              </a:rPr>
              <a:t>AI reassurance-seeking functions as a compulsion vehicle. AI use should be assessed routinely in care.</a:t>
            </a:r>
            <a:endParaRPr sz="3200">
              <a:solidFill>
                <a:srgbClr val="E8E4FF"/>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4FF"/>
        </a:solidFill>
      </p:bgPr>
    </p:bg>
    <p:spTree>
      <p:nvGrpSpPr>
        <p:cNvPr id="133" name="Shape 133"/>
        <p:cNvGrpSpPr/>
        <p:nvPr/>
      </p:nvGrpSpPr>
      <p:grpSpPr>
        <a:xfrm>
          <a:off x="0" y="0"/>
          <a:ext cx="0" cy="0"/>
          <a:chOff x="0" y="0"/>
          <a:chExt cx="0" cy="0"/>
        </a:xfrm>
      </p:grpSpPr>
      <p:sp>
        <p:nvSpPr>
          <p:cNvPr id="134" name="Google Shape;134;g3ead39461f5_0_0"/>
          <p:cNvSpPr/>
          <p:nvPr/>
        </p:nvSpPr>
        <p:spPr>
          <a:xfrm>
            <a:off x="12750900" y="0"/>
            <a:ext cx="5537095" cy="1059472"/>
          </a:xfrm>
          <a:custGeom>
            <a:rect b="b" l="l" r="r" t="t"/>
            <a:pathLst>
              <a:path extrusionOk="0" h="617768" w="3228627">
                <a:moveTo>
                  <a:pt x="0" y="0"/>
                </a:moveTo>
                <a:lnTo>
                  <a:pt x="3228628" y="0"/>
                </a:lnTo>
                <a:lnTo>
                  <a:pt x="3228628" y="617767"/>
                </a:lnTo>
                <a:lnTo>
                  <a:pt x="0" y="617767"/>
                </a:lnTo>
                <a:lnTo>
                  <a:pt x="0" y="0"/>
                </a:lnTo>
                <a:close/>
              </a:path>
            </a:pathLst>
          </a:custGeom>
          <a:blipFill rotWithShape="1">
            <a:blip r:embed="rId3">
              <a:alphaModFix/>
            </a:blip>
            <a:stretch>
              <a:fillRect b="-102721" l="-1609" r="0" t="-9599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5" name="Google Shape;135;g3ead39461f5_0_0"/>
          <p:cNvSpPr txBox="1"/>
          <p:nvPr/>
        </p:nvSpPr>
        <p:spPr>
          <a:xfrm>
            <a:off x="258675" y="164700"/>
            <a:ext cx="9925500" cy="4071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None/>
            </a:pPr>
            <a:r>
              <a:rPr b="1" lang="en-US" sz="4159">
                <a:solidFill>
                  <a:srgbClr val="201761"/>
                </a:solidFill>
                <a:latin typeface="Montserrat"/>
                <a:ea typeface="Montserrat"/>
                <a:cs typeface="Montserrat"/>
                <a:sym typeface="Montserrat"/>
              </a:rPr>
              <a:t>Session </a:t>
            </a:r>
            <a:r>
              <a:rPr b="1" lang="en-US" sz="4159">
                <a:solidFill>
                  <a:srgbClr val="201761"/>
                </a:solidFill>
                <a:latin typeface="Montserrat"/>
                <a:ea typeface="Montserrat"/>
                <a:cs typeface="Montserrat"/>
                <a:sym typeface="Montserrat"/>
              </a:rPr>
              <a:t>2</a:t>
            </a:r>
            <a:r>
              <a:rPr b="1" lang="en-US" sz="4159">
                <a:solidFill>
                  <a:srgbClr val="201761"/>
                </a:solidFill>
                <a:latin typeface="Montserrat"/>
                <a:ea typeface="Montserrat"/>
                <a:cs typeface="Montserrat"/>
                <a:sym typeface="Montserrat"/>
              </a:rPr>
              <a:t>: OCD, LLMs, and the Challenge of ‘Safety’</a:t>
            </a:r>
            <a:endParaRPr b="1" sz="41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sz="29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sz="29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sz="29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sz="29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b="1" sz="3059">
              <a:solidFill>
                <a:srgbClr val="201761"/>
              </a:solidFill>
              <a:latin typeface="Montserrat"/>
              <a:ea typeface="Montserrat"/>
              <a:cs typeface="Montserrat"/>
              <a:sym typeface="Montserrat"/>
            </a:endParaRPr>
          </a:p>
        </p:txBody>
      </p:sp>
      <p:sp>
        <p:nvSpPr>
          <p:cNvPr id="136" name="Google Shape;136;g3ead39461f5_0_0"/>
          <p:cNvSpPr txBox="1"/>
          <p:nvPr/>
        </p:nvSpPr>
        <p:spPr>
          <a:xfrm>
            <a:off x="10590200" y="1624350"/>
            <a:ext cx="7571100" cy="8620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sz="2959">
                <a:solidFill>
                  <a:srgbClr val="201761"/>
                </a:solidFill>
                <a:latin typeface="Montserrat"/>
                <a:ea typeface="Montserrat"/>
                <a:cs typeface="Montserrat"/>
                <a:sym typeface="Montserrat"/>
              </a:rPr>
              <a:t>Sub-questions: </a:t>
            </a:r>
            <a:endParaRPr sz="2959">
              <a:solidFill>
                <a:srgbClr val="201761"/>
              </a:solidFill>
              <a:latin typeface="Montserrat"/>
              <a:ea typeface="Montserrat"/>
              <a:cs typeface="Montserrat"/>
              <a:sym typeface="Montserrat"/>
            </a:endParaRPr>
          </a:p>
          <a:p>
            <a:pPr indent="0" lvl="0" marL="0" rtl="0" algn="l">
              <a:lnSpc>
                <a:spcPct val="115000"/>
              </a:lnSpc>
              <a:spcBef>
                <a:spcPts val="0"/>
              </a:spcBef>
              <a:spcAft>
                <a:spcPts val="0"/>
              </a:spcAft>
              <a:buNone/>
            </a:pPr>
            <a:r>
              <a:t/>
            </a:r>
            <a:endParaRPr i="1" sz="2959">
              <a:solidFill>
                <a:srgbClr val="201761"/>
              </a:solidFill>
              <a:latin typeface="Montserrat"/>
              <a:ea typeface="Montserrat"/>
              <a:cs typeface="Montserrat"/>
              <a:sym typeface="Montserrat"/>
            </a:endParaRPr>
          </a:p>
          <a:p>
            <a:pPr indent="-355600" lvl="0" marL="457200" marR="0" rtl="0" algn="l">
              <a:lnSpc>
                <a:spcPct val="115000"/>
              </a:lnSpc>
              <a:spcBef>
                <a:spcPts val="0"/>
              </a:spcBef>
              <a:spcAft>
                <a:spcPts val="0"/>
              </a:spcAft>
              <a:buClr>
                <a:srgbClr val="201761"/>
              </a:buClr>
              <a:buSzPts val="2000"/>
              <a:buFont typeface="Montserrat"/>
              <a:buChar char="●"/>
            </a:pPr>
            <a:r>
              <a:rPr lang="en-US" sz="2000">
                <a:solidFill>
                  <a:srgbClr val="201761"/>
                </a:solidFill>
                <a:latin typeface="Montserrat"/>
                <a:ea typeface="Montserrat"/>
                <a:cs typeface="Montserrat"/>
                <a:sym typeface="Montserrat"/>
              </a:rPr>
              <a:t>How do we conceptualize AI-mediated reassurance-seeking within and outside existing OCD frameworks?</a:t>
            </a:r>
            <a:r>
              <a:rPr b="1" lang="en-US" sz="2000">
                <a:solidFill>
                  <a:srgbClr val="201761"/>
                </a:solidFill>
                <a:latin typeface="Montserrat"/>
                <a:ea typeface="Montserrat"/>
                <a:cs typeface="Montserrat"/>
                <a:sym typeface="Montserrat"/>
              </a:rPr>
              <a:t> Is it functionally equivalent to traditional reassurance-seeking, or do the features of an LLM (such as constant availability) potentially produce clinically meaningful differences?</a:t>
            </a:r>
            <a:endParaRPr b="1" sz="2000">
              <a:solidFill>
                <a:srgbClr val="201761"/>
              </a:solidFill>
              <a:latin typeface="Montserrat"/>
              <a:ea typeface="Montserrat"/>
              <a:cs typeface="Montserrat"/>
              <a:sym typeface="Montserrat"/>
            </a:endParaRPr>
          </a:p>
          <a:p>
            <a:pPr indent="-355600" lvl="0" marL="457200" marR="0" rtl="0" algn="l">
              <a:lnSpc>
                <a:spcPct val="115000"/>
              </a:lnSpc>
              <a:spcBef>
                <a:spcPts val="0"/>
              </a:spcBef>
              <a:spcAft>
                <a:spcPts val="0"/>
              </a:spcAft>
              <a:buClr>
                <a:srgbClr val="201761"/>
              </a:buClr>
              <a:buSzPts val="2000"/>
              <a:buFont typeface="Montserrat"/>
              <a:buChar char="●"/>
            </a:pPr>
            <a:r>
              <a:rPr lang="en-US" sz="2000">
                <a:solidFill>
                  <a:srgbClr val="201761"/>
                </a:solidFill>
                <a:latin typeface="Montserrat"/>
                <a:ea typeface="Montserrat"/>
                <a:cs typeface="Montserrat"/>
                <a:sym typeface="Montserrat"/>
              </a:rPr>
              <a:t>Does the quality or content of the AI response matter therapeutically, or is the act of checking itself the problem regardless of what the AI says? </a:t>
            </a:r>
            <a:endParaRPr sz="2000">
              <a:solidFill>
                <a:srgbClr val="201761"/>
              </a:solidFill>
              <a:latin typeface="Montserrat"/>
              <a:ea typeface="Montserrat"/>
              <a:cs typeface="Montserrat"/>
              <a:sym typeface="Montserrat"/>
            </a:endParaRPr>
          </a:p>
          <a:p>
            <a:pPr indent="-355600" lvl="0" marL="457200" marR="0" rtl="0" algn="l">
              <a:lnSpc>
                <a:spcPct val="115000"/>
              </a:lnSpc>
              <a:spcBef>
                <a:spcPts val="0"/>
              </a:spcBef>
              <a:spcAft>
                <a:spcPts val="0"/>
              </a:spcAft>
              <a:buClr>
                <a:srgbClr val="201761"/>
              </a:buClr>
              <a:buSzPts val="2000"/>
              <a:buFont typeface="Montserrat"/>
              <a:buChar char="●"/>
            </a:pPr>
            <a:r>
              <a:rPr lang="en-US" sz="2000">
                <a:solidFill>
                  <a:srgbClr val="201761"/>
                </a:solidFill>
                <a:latin typeface="Montserrat"/>
                <a:ea typeface="Montserrat"/>
                <a:cs typeface="Montserrat"/>
                <a:sym typeface="Montserrat"/>
              </a:rPr>
              <a:t>Ashton did not identify his AI use as a compulsion prior to the session. How should clinicians be routinely screening for AI use as part of therapy sessions? How would you approach this discussion without creating stigma that acts as a barrier to disclosure?</a:t>
            </a:r>
            <a:endParaRPr sz="2000">
              <a:solidFill>
                <a:srgbClr val="201761"/>
              </a:solidFill>
              <a:latin typeface="Montserrat"/>
              <a:ea typeface="Montserrat"/>
              <a:cs typeface="Montserrat"/>
              <a:sym typeface="Montserrat"/>
            </a:endParaRPr>
          </a:p>
          <a:p>
            <a:pPr indent="-355600" lvl="0" marL="457200" marR="0" rtl="0" algn="l">
              <a:lnSpc>
                <a:spcPct val="115000"/>
              </a:lnSpc>
              <a:spcBef>
                <a:spcPts val="0"/>
              </a:spcBef>
              <a:spcAft>
                <a:spcPts val="0"/>
              </a:spcAft>
              <a:buClr>
                <a:srgbClr val="201761"/>
              </a:buClr>
              <a:buSzPts val="2000"/>
              <a:buFont typeface="Montserrat"/>
              <a:buChar char="●"/>
            </a:pPr>
            <a:r>
              <a:rPr lang="en-US" sz="2000">
                <a:solidFill>
                  <a:srgbClr val="201761"/>
                </a:solidFill>
                <a:latin typeface="Montserrat"/>
                <a:ea typeface="Montserrat"/>
                <a:cs typeface="Montserrat"/>
                <a:sym typeface="Montserrat"/>
              </a:rPr>
              <a:t>Beyond obsessive compulsive disorder, how can the reliance on AI heighten other symptoms of psychiatric disorders (such as GAD)? Give an example.</a:t>
            </a:r>
            <a:endParaRPr sz="2000">
              <a:solidFill>
                <a:srgbClr val="201761"/>
              </a:solidFill>
              <a:latin typeface="Montserrat"/>
              <a:ea typeface="Montserrat"/>
              <a:cs typeface="Montserrat"/>
              <a:sym typeface="Montserrat"/>
            </a:endParaRPr>
          </a:p>
          <a:p>
            <a:pPr indent="-355600" lvl="0" marL="457200" marR="0" rtl="0" algn="l">
              <a:lnSpc>
                <a:spcPct val="115000"/>
              </a:lnSpc>
              <a:spcBef>
                <a:spcPts val="0"/>
              </a:spcBef>
              <a:spcAft>
                <a:spcPts val="0"/>
              </a:spcAft>
              <a:buClr>
                <a:srgbClr val="201761"/>
              </a:buClr>
              <a:buSzPts val="2000"/>
              <a:buFont typeface="Montserrat"/>
              <a:buChar char="●"/>
            </a:pPr>
            <a:r>
              <a:rPr b="1" lang="en-US" sz="2000">
                <a:solidFill>
                  <a:srgbClr val="201761"/>
                </a:solidFill>
                <a:latin typeface="Montserrat"/>
                <a:ea typeface="Montserrat"/>
                <a:cs typeface="Montserrat"/>
                <a:sym typeface="Montserrat"/>
              </a:rPr>
              <a:t>How do feedback loops play into pathology broadly? How does the introduction of an LLM introduce a modification to existing pathological feedback loops? </a:t>
            </a:r>
            <a:endParaRPr b="1" sz="2000">
              <a:solidFill>
                <a:srgbClr val="201761"/>
              </a:solidFill>
              <a:latin typeface="Montserrat"/>
              <a:ea typeface="Montserrat"/>
              <a:cs typeface="Montserrat"/>
              <a:sym typeface="Montserrat"/>
            </a:endParaRPr>
          </a:p>
        </p:txBody>
      </p:sp>
      <p:sp>
        <p:nvSpPr>
          <p:cNvPr id="137" name="Google Shape;137;g3ead39461f5_0_0"/>
          <p:cNvSpPr/>
          <p:nvPr/>
        </p:nvSpPr>
        <p:spPr>
          <a:xfrm>
            <a:off x="712600" y="3586650"/>
            <a:ext cx="9106800" cy="4341900"/>
          </a:xfrm>
          <a:prstGeom prst="rect">
            <a:avLst/>
          </a:prstGeom>
          <a:solidFill>
            <a:srgbClr val="20176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38" name="Google Shape;138;g3ead39461f5_0_0"/>
          <p:cNvSpPr txBox="1"/>
          <p:nvPr/>
        </p:nvSpPr>
        <p:spPr>
          <a:xfrm>
            <a:off x="890650" y="4187850"/>
            <a:ext cx="8750700" cy="3139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Font typeface="Arial"/>
              <a:buNone/>
            </a:pPr>
            <a:r>
              <a:rPr b="1" lang="en-US" sz="4659">
                <a:solidFill>
                  <a:srgbClr val="E8E4FF"/>
                </a:solidFill>
                <a:latin typeface="Montserrat"/>
                <a:ea typeface="Montserrat"/>
                <a:cs typeface="Montserrat"/>
                <a:sym typeface="Montserrat"/>
              </a:rPr>
              <a:t>How might safety-aligned LLMs still play into pathological tendencies? </a:t>
            </a:r>
            <a:endParaRPr b="1" sz="4659">
              <a:solidFill>
                <a:srgbClr val="E8E4FF"/>
              </a:solidFill>
              <a:latin typeface="Montserrat"/>
              <a:ea typeface="Montserrat"/>
              <a:cs typeface="Montserrat"/>
              <a:sym typeface="Montserrat"/>
            </a:endParaRPr>
          </a:p>
          <a:p>
            <a:pPr indent="0" lvl="0" marL="0" rtl="0" algn="l">
              <a:spcBef>
                <a:spcPts val="0"/>
              </a:spcBef>
              <a:spcAft>
                <a:spcPts val="0"/>
              </a:spcAft>
              <a:buNone/>
            </a:pPr>
            <a:r>
              <a:t/>
            </a:r>
            <a:endParaRPr sz="32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4FF"/>
        </a:solidFill>
      </p:bgPr>
    </p:bg>
    <p:spTree>
      <p:nvGrpSpPr>
        <p:cNvPr id="142" name="Shape 142"/>
        <p:cNvGrpSpPr/>
        <p:nvPr/>
      </p:nvGrpSpPr>
      <p:grpSpPr>
        <a:xfrm>
          <a:off x="0" y="0"/>
          <a:ext cx="0" cy="0"/>
          <a:chOff x="0" y="0"/>
          <a:chExt cx="0" cy="0"/>
        </a:xfrm>
      </p:grpSpPr>
      <p:pic>
        <p:nvPicPr>
          <p:cNvPr id="143" name="Google Shape;143;g3edb67c0a26_0_50" title="logo_full_light-CcxDeQOK.png"/>
          <p:cNvPicPr preferRelativeResize="0"/>
          <p:nvPr/>
        </p:nvPicPr>
        <p:blipFill rotWithShape="1">
          <a:blip r:embed="rId3">
            <a:alphaModFix/>
          </a:blip>
          <a:srcRect b="0" l="0" r="64656" t="0"/>
          <a:stretch/>
        </p:blipFill>
        <p:spPr>
          <a:xfrm>
            <a:off x="1989050" y="1378550"/>
            <a:ext cx="8858299" cy="8373350"/>
          </a:xfrm>
          <a:prstGeom prst="rect">
            <a:avLst/>
          </a:prstGeom>
          <a:noFill/>
          <a:ln>
            <a:noFill/>
          </a:ln>
        </p:spPr>
      </p:pic>
      <p:sp>
        <p:nvSpPr>
          <p:cNvPr id="144" name="Google Shape;144;g3edb67c0a26_0_50"/>
          <p:cNvSpPr/>
          <p:nvPr/>
        </p:nvSpPr>
        <p:spPr>
          <a:xfrm>
            <a:off x="12750900" y="0"/>
            <a:ext cx="5537095" cy="1059472"/>
          </a:xfrm>
          <a:custGeom>
            <a:rect b="b" l="l" r="r" t="t"/>
            <a:pathLst>
              <a:path extrusionOk="0" h="617768" w="3228627">
                <a:moveTo>
                  <a:pt x="0" y="0"/>
                </a:moveTo>
                <a:lnTo>
                  <a:pt x="3228628" y="0"/>
                </a:lnTo>
                <a:lnTo>
                  <a:pt x="3228628" y="617767"/>
                </a:lnTo>
                <a:lnTo>
                  <a:pt x="0" y="617767"/>
                </a:lnTo>
                <a:lnTo>
                  <a:pt x="0" y="0"/>
                </a:lnTo>
                <a:close/>
              </a:path>
            </a:pathLst>
          </a:custGeom>
          <a:blipFill rotWithShape="1">
            <a:blip r:embed="rId4">
              <a:alphaModFix/>
            </a:blip>
            <a:stretch>
              <a:fillRect b="-102721" l="-1609" r="0" t="-9599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45" name="Google Shape;145;g3edb67c0a26_0_50"/>
          <p:cNvGrpSpPr/>
          <p:nvPr/>
        </p:nvGrpSpPr>
        <p:grpSpPr>
          <a:xfrm>
            <a:off x="14430708" y="1195175"/>
            <a:ext cx="3857293" cy="4789989"/>
            <a:chOff x="0" y="-38100"/>
            <a:chExt cx="1478740" cy="1836300"/>
          </a:xfrm>
        </p:grpSpPr>
        <p:sp>
          <p:nvSpPr>
            <p:cNvPr id="146" name="Google Shape;146;g3edb67c0a26_0_50"/>
            <p:cNvSpPr/>
            <p:nvPr/>
          </p:nvSpPr>
          <p:spPr>
            <a:xfrm>
              <a:off x="0" y="0"/>
              <a:ext cx="1478740" cy="1798180"/>
            </a:xfrm>
            <a:custGeom>
              <a:rect b="b" l="l" r="r" t="t"/>
              <a:pathLst>
                <a:path extrusionOk="0" h="1798180" w="1478740">
                  <a:moveTo>
                    <a:pt x="0" y="0"/>
                  </a:moveTo>
                  <a:lnTo>
                    <a:pt x="1478740" y="0"/>
                  </a:lnTo>
                  <a:lnTo>
                    <a:pt x="1478740" y="1798180"/>
                  </a:lnTo>
                  <a:lnTo>
                    <a:pt x="0" y="1798180"/>
                  </a:lnTo>
                  <a:close/>
                </a:path>
              </a:pathLst>
            </a:custGeom>
            <a:solidFill>
              <a:srgbClr val="2E266D"/>
            </a:solidFill>
            <a:ln>
              <a:noFill/>
            </a:ln>
          </p:spPr>
          <p:txBody>
            <a:bodyPr anchorCtr="0" anchor="t" bIns="31400" lIns="62825" spcFirstLastPara="1" rIns="62825" wrap="square" tIns="31400">
              <a:noAutofit/>
            </a:bodyPr>
            <a:lstStyle/>
            <a:p>
              <a:pPr indent="0" lvl="0" marL="0" marR="0" rtl="0" algn="l">
                <a:spcBef>
                  <a:spcPts val="0"/>
                </a:spcBef>
                <a:spcAft>
                  <a:spcPts val="0"/>
                </a:spcAft>
                <a:buNone/>
              </a:pPr>
              <a:r>
                <a:t/>
              </a:r>
              <a:endParaRPr sz="1237">
                <a:solidFill>
                  <a:schemeClr val="dk1"/>
                </a:solidFill>
                <a:latin typeface="Calibri"/>
                <a:ea typeface="Calibri"/>
                <a:cs typeface="Calibri"/>
                <a:sym typeface="Calibri"/>
              </a:endParaRPr>
            </a:p>
          </p:txBody>
        </p:sp>
        <p:sp>
          <p:nvSpPr>
            <p:cNvPr id="147" name="Google Shape;147;g3edb67c0a26_0_50"/>
            <p:cNvSpPr txBox="1"/>
            <p:nvPr/>
          </p:nvSpPr>
          <p:spPr>
            <a:xfrm>
              <a:off x="0" y="-38100"/>
              <a:ext cx="1478700" cy="1836300"/>
            </a:xfrm>
            <a:prstGeom prst="rect">
              <a:avLst/>
            </a:prstGeom>
            <a:noFill/>
            <a:ln>
              <a:noFill/>
            </a:ln>
          </p:spPr>
          <p:txBody>
            <a:bodyPr anchorCtr="0" anchor="ctr" bIns="34900" lIns="34900" spcFirstLastPara="1" rIns="34900" wrap="square" tIns="34900">
              <a:noAutofit/>
            </a:bodyPr>
            <a:lstStyle/>
            <a:p>
              <a:pPr indent="0" lvl="0" marL="0" marR="0" rtl="0" algn="ctr">
                <a:lnSpc>
                  <a:spcPct val="147722"/>
                </a:lnSpc>
                <a:spcBef>
                  <a:spcPts val="0"/>
                </a:spcBef>
                <a:spcAft>
                  <a:spcPts val="0"/>
                </a:spcAft>
                <a:buNone/>
              </a:pPr>
              <a:r>
                <a:t/>
              </a:r>
              <a:endParaRPr sz="1237">
                <a:solidFill>
                  <a:schemeClr val="dk1"/>
                </a:solidFill>
                <a:latin typeface="Calibri"/>
                <a:ea typeface="Calibri"/>
                <a:cs typeface="Calibri"/>
                <a:sym typeface="Calibri"/>
              </a:endParaRPr>
            </a:p>
          </p:txBody>
        </p:sp>
      </p:grpSp>
      <p:sp>
        <p:nvSpPr>
          <p:cNvPr id="148" name="Google Shape;148;g3edb67c0a26_0_50"/>
          <p:cNvSpPr/>
          <p:nvPr/>
        </p:nvSpPr>
        <p:spPr>
          <a:xfrm>
            <a:off x="14840413" y="2722298"/>
            <a:ext cx="3093619" cy="3051385"/>
          </a:xfrm>
          <a:custGeom>
            <a:rect b="b" l="l" r="r" t="t"/>
            <a:pathLst>
              <a:path extrusionOk="0" h="4223370" w="4223370">
                <a:moveTo>
                  <a:pt x="0" y="0"/>
                </a:moveTo>
                <a:lnTo>
                  <a:pt x="4223370" y="0"/>
                </a:lnTo>
                <a:lnTo>
                  <a:pt x="4223370" y="4223370"/>
                </a:lnTo>
                <a:lnTo>
                  <a:pt x="0" y="4223370"/>
                </a:lnTo>
                <a:lnTo>
                  <a:pt x="0" y="0"/>
                </a:lnTo>
                <a:close/>
              </a:path>
            </a:pathLst>
          </a:custGeom>
          <a:noFill/>
          <a:ln>
            <a:noFill/>
          </a:ln>
        </p:spPr>
        <p:txBody>
          <a:bodyPr anchorCtr="0" anchor="t" bIns="31400" lIns="62825" spcFirstLastPara="1" rIns="62825" wrap="square" tIns="31400">
            <a:noAutofit/>
          </a:bodyPr>
          <a:lstStyle/>
          <a:p>
            <a:pPr indent="0" lvl="0" marL="0" marR="0" rtl="0" algn="l">
              <a:spcBef>
                <a:spcPts val="0"/>
              </a:spcBef>
              <a:spcAft>
                <a:spcPts val="0"/>
              </a:spcAft>
              <a:buNone/>
            </a:pPr>
            <a:r>
              <a:t/>
            </a:r>
            <a:endParaRPr sz="1237">
              <a:solidFill>
                <a:schemeClr val="dk1"/>
              </a:solidFill>
              <a:latin typeface="Calibri"/>
              <a:ea typeface="Calibri"/>
              <a:cs typeface="Calibri"/>
              <a:sym typeface="Calibri"/>
            </a:endParaRPr>
          </a:p>
        </p:txBody>
      </p:sp>
      <p:sp>
        <p:nvSpPr>
          <p:cNvPr id="149" name="Google Shape;149;g3edb67c0a26_0_50"/>
          <p:cNvSpPr/>
          <p:nvPr/>
        </p:nvSpPr>
        <p:spPr>
          <a:xfrm>
            <a:off x="14970173" y="2843996"/>
            <a:ext cx="2830217" cy="2822214"/>
          </a:xfrm>
          <a:custGeom>
            <a:rect b="b" l="l" r="r" t="t"/>
            <a:pathLst>
              <a:path extrusionOk="0" h="3484215" w="3420202">
                <a:moveTo>
                  <a:pt x="0" y="0"/>
                </a:moveTo>
                <a:lnTo>
                  <a:pt x="3420202" y="0"/>
                </a:lnTo>
                <a:lnTo>
                  <a:pt x="3420202" y="3484214"/>
                </a:lnTo>
                <a:lnTo>
                  <a:pt x="0" y="3484214"/>
                </a:lnTo>
                <a:lnTo>
                  <a:pt x="0" y="0"/>
                </a:lnTo>
                <a:close/>
              </a:path>
            </a:pathLst>
          </a:custGeom>
          <a:blipFill rotWithShape="1">
            <a:blip r:embed="rId5">
              <a:alphaModFix/>
            </a:blip>
            <a:stretch>
              <a:fillRect b="0" l="-2940" r="-2369" t="-3379"/>
            </a:stretch>
          </a:blipFill>
          <a:ln>
            <a:noFill/>
          </a:ln>
        </p:spPr>
        <p:txBody>
          <a:bodyPr anchorCtr="0" anchor="t" bIns="31400" lIns="62825" spcFirstLastPara="1" rIns="62825" wrap="square" tIns="31400">
            <a:noAutofit/>
          </a:bodyPr>
          <a:lstStyle/>
          <a:p>
            <a:pPr indent="0" lvl="0" marL="0" marR="0" rtl="0" algn="l">
              <a:spcBef>
                <a:spcPts val="0"/>
              </a:spcBef>
              <a:spcAft>
                <a:spcPts val="0"/>
              </a:spcAft>
              <a:buNone/>
            </a:pPr>
            <a:r>
              <a:t/>
            </a:r>
            <a:endParaRPr sz="1237">
              <a:solidFill>
                <a:schemeClr val="dk1"/>
              </a:solidFill>
              <a:latin typeface="Calibri"/>
              <a:ea typeface="Calibri"/>
              <a:cs typeface="Calibri"/>
              <a:sym typeface="Calibri"/>
            </a:endParaRPr>
          </a:p>
        </p:txBody>
      </p:sp>
      <p:sp>
        <p:nvSpPr>
          <p:cNvPr id="150" name="Google Shape;150;g3edb67c0a26_0_50"/>
          <p:cNvSpPr txBox="1"/>
          <p:nvPr/>
        </p:nvSpPr>
        <p:spPr>
          <a:xfrm>
            <a:off x="14414600" y="1378539"/>
            <a:ext cx="3857400" cy="960000"/>
          </a:xfrm>
          <a:prstGeom prst="rect">
            <a:avLst/>
          </a:prstGeom>
          <a:noFill/>
          <a:ln>
            <a:noFill/>
          </a:ln>
        </p:spPr>
        <p:txBody>
          <a:bodyPr anchorCtr="0" anchor="t" bIns="0" lIns="0" spcFirstLastPara="1" rIns="0" wrap="square" tIns="0">
            <a:spAutoFit/>
          </a:bodyPr>
          <a:lstStyle/>
          <a:p>
            <a:pPr indent="0" lvl="0" marL="0" marR="0" rtl="0" algn="ctr">
              <a:lnSpc>
                <a:spcPct val="183718"/>
              </a:lnSpc>
              <a:spcBef>
                <a:spcPts val="0"/>
              </a:spcBef>
              <a:spcAft>
                <a:spcPts val="0"/>
              </a:spcAft>
              <a:buNone/>
            </a:pPr>
            <a:r>
              <a:rPr b="1" lang="en-US" sz="2198">
                <a:solidFill>
                  <a:srgbClr val="FFFFFF"/>
                </a:solidFill>
                <a:latin typeface="Arial"/>
                <a:ea typeface="Arial"/>
                <a:cs typeface="Arial"/>
                <a:sym typeface="Arial"/>
              </a:rPr>
              <a:t>Scan here to become </a:t>
            </a:r>
            <a:endParaRPr sz="962"/>
          </a:p>
          <a:p>
            <a:pPr indent="0" lvl="0" marL="0" marR="0" rtl="0" algn="ctr">
              <a:lnSpc>
                <a:spcPct val="183718"/>
              </a:lnSpc>
              <a:spcBef>
                <a:spcPts val="0"/>
              </a:spcBef>
              <a:spcAft>
                <a:spcPts val="0"/>
              </a:spcAft>
              <a:buNone/>
            </a:pPr>
            <a:r>
              <a:rPr b="1" lang="en-US" sz="2198">
                <a:solidFill>
                  <a:srgbClr val="FFFFFF"/>
                </a:solidFill>
                <a:latin typeface="Arial"/>
                <a:ea typeface="Arial"/>
                <a:cs typeface="Arial"/>
                <a:sym typeface="Arial"/>
              </a:rPr>
              <a:t>one of our 500+ members!</a:t>
            </a:r>
            <a:endParaRPr sz="2198">
              <a:solidFill>
                <a:srgbClr val="FFFFFF"/>
              </a:solidFill>
              <a:latin typeface="Arial"/>
              <a:ea typeface="Arial"/>
              <a:cs typeface="Arial"/>
              <a:sym typeface="Arial"/>
            </a:endParaRPr>
          </a:p>
        </p:txBody>
      </p:sp>
      <p:sp>
        <p:nvSpPr>
          <p:cNvPr id="151" name="Google Shape;151;g3edb67c0a26_0_50"/>
          <p:cNvSpPr txBox="1"/>
          <p:nvPr/>
        </p:nvSpPr>
        <p:spPr>
          <a:xfrm>
            <a:off x="1557550" y="3107988"/>
            <a:ext cx="9289800" cy="40710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0"/>
              </a:spcAft>
              <a:buNone/>
            </a:pPr>
            <a:r>
              <a:rPr b="1" lang="en-US" sz="4159">
                <a:solidFill>
                  <a:srgbClr val="201761"/>
                </a:solidFill>
                <a:latin typeface="Montserrat"/>
                <a:ea typeface="Montserrat"/>
                <a:cs typeface="Montserrat"/>
                <a:sym typeface="Montserrat"/>
              </a:rPr>
              <a:t>SODP Learning Collaborative on Patient AI Use: Clinical Case #2</a:t>
            </a:r>
            <a:endParaRPr b="1" sz="4159">
              <a:solidFill>
                <a:srgbClr val="201761"/>
              </a:solidFill>
              <a:latin typeface="Montserrat"/>
              <a:ea typeface="Montserrat"/>
              <a:cs typeface="Montserrat"/>
              <a:sym typeface="Montserrat"/>
            </a:endParaRPr>
          </a:p>
          <a:p>
            <a:pPr indent="0" lvl="0" marL="0" marR="0" rtl="0" algn="ctr">
              <a:lnSpc>
                <a:spcPct val="115000"/>
              </a:lnSpc>
              <a:spcBef>
                <a:spcPts val="0"/>
              </a:spcBef>
              <a:spcAft>
                <a:spcPts val="0"/>
              </a:spcAft>
              <a:buNone/>
            </a:pPr>
            <a:r>
              <a:rPr lang="en-US" sz="4159">
                <a:solidFill>
                  <a:srgbClr val="201761"/>
                </a:solidFill>
                <a:latin typeface="Montserrat"/>
                <a:ea typeface="Montserrat"/>
                <a:cs typeface="Montserrat"/>
                <a:sym typeface="Montserrat"/>
              </a:rPr>
              <a:t>Large Language Models and Reality Testing</a:t>
            </a:r>
            <a:endParaRPr sz="4159">
              <a:solidFill>
                <a:srgbClr val="201761"/>
              </a:solidFill>
              <a:latin typeface="Montserrat"/>
              <a:ea typeface="Montserrat"/>
              <a:cs typeface="Montserrat"/>
              <a:sym typeface="Montserrat"/>
            </a:endParaRPr>
          </a:p>
          <a:p>
            <a:pPr indent="0" lvl="0" marL="0" marR="0" rtl="0" algn="ctr">
              <a:lnSpc>
                <a:spcPct val="115000"/>
              </a:lnSpc>
              <a:spcBef>
                <a:spcPts val="0"/>
              </a:spcBef>
              <a:spcAft>
                <a:spcPts val="0"/>
              </a:spcAft>
              <a:buNone/>
            </a:pPr>
            <a:r>
              <a:t/>
            </a:r>
            <a:endParaRPr b="1" sz="4159">
              <a:solidFill>
                <a:srgbClr val="201761"/>
              </a:solidFill>
              <a:latin typeface="Montserrat"/>
              <a:ea typeface="Montserrat"/>
              <a:cs typeface="Montserrat"/>
              <a:sym typeface="Montserrat"/>
            </a:endParaRPr>
          </a:p>
          <a:p>
            <a:pPr indent="0" lvl="0" marL="0" marR="0" rtl="0" algn="ctr">
              <a:lnSpc>
                <a:spcPct val="115000"/>
              </a:lnSpc>
              <a:spcBef>
                <a:spcPts val="0"/>
              </a:spcBef>
              <a:spcAft>
                <a:spcPts val="0"/>
              </a:spcAft>
              <a:buNone/>
            </a:pPr>
            <a:r>
              <a:t/>
            </a:r>
            <a:endParaRPr i="1" sz="3059">
              <a:solidFill>
                <a:srgbClr val="201761"/>
              </a:solidFill>
              <a:latin typeface="Montserrat"/>
              <a:ea typeface="Montserrat"/>
              <a:cs typeface="Montserrat"/>
              <a:sym typeface="Montserrat"/>
            </a:endParaRPr>
          </a:p>
        </p:txBody>
      </p:sp>
      <p:sp>
        <p:nvSpPr>
          <p:cNvPr id="152" name="Google Shape;152;g3edb67c0a26_0_50"/>
          <p:cNvSpPr txBox="1"/>
          <p:nvPr/>
        </p:nvSpPr>
        <p:spPr>
          <a:xfrm>
            <a:off x="12673175" y="6239925"/>
            <a:ext cx="5537100" cy="361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sz="2459">
                <a:solidFill>
                  <a:srgbClr val="201761"/>
                </a:solidFill>
                <a:latin typeface="Montserrat"/>
                <a:ea typeface="Montserrat"/>
                <a:cs typeface="Montserrat"/>
                <a:sym typeface="Montserrat"/>
              </a:rPr>
              <a:t>Please reach out to our facilitators if you have any questions as we go through this collaborative!</a:t>
            </a:r>
            <a:endParaRPr sz="2459">
              <a:solidFill>
                <a:srgbClr val="201761"/>
              </a:solidFill>
              <a:latin typeface="Montserrat"/>
              <a:ea typeface="Montserrat"/>
              <a:cs typeface="Montserrat"/>
              <a:sym typeface="Montserrat"/>
            </a:endParaRPr>
          </a:p>
          <a:p>
            <a:pPr indent="0" lvl="0" marL="0" rtl="0" algn="l">
              <a:lnSpc>
                <a:spcPct val="115000"/>
              </a:lnSpc>
              <a:spcBef>
                <a:spcPts val="0"/>
              </a:spcBef>
              <a:spcAft>
                <a:spcPts val="0"/>
              </a:spcAft>
              <a:buNone/>
            </a:pPr>
            <a:r>
              <a:t/>
            </a:r>
            <a:endParaRPr sz="2459">
              <a:solidFill>
                <a:srgbClr val="201761"/>
              </a:solidFill>
              <a:latin typeface="Montserrat"/>
              <a:ea typeface="Montserrat"/>
              <a:cs typeface="Montserrat"/>
              <a:sym typeface="Montserrat"/>
            </a:endParaRPr>
          </a:p>
          <a:p>
            <a:pPr indent="0" lvl="0" marL="0" rtl="0" algn="l">
              <a:lnSpc>
                <a:spcPct val="115000"/>
              </a:lnSpc>
              <a:spcBef>
                <a:spcPts val="0"/>
              </a:spcBef>
              <a:spcAft>
                <a:spcPts val="0"/>
              </a:spcAft>
              <a:buNone/>
            </a:pPr>
            <a:r>
              <a:rPr lang="en-US" sz="2459">
                <a:solidFill>
                  <a:srgbClr val="201761"/>
                </a:solidFill>
                <a:latin typeface="Montserrat"/>
                <a:ea typeface="Montserrat"/>
                <a:cs typeface="Montserrat"/>
                <a:sym typeface="Montserrat"/>
              </a:rPr>
              <a:t>Mason Granof (</a:t>
            </a:r>
            <a:r>
              <a:rPr lang="en-US" sz="2459" u="sng">
                <a:solidFill>
                  <a:schemeClr val="hlink"/>
                </a:solidFill>
                <a:latin typeface="Montserrat"/>
                <a:ea typeface="Montserrat"/>
                <a:cs typeface="Montserrat"/>
                <a:sym typeface="Montserrat"/>
                <a:hlinkClick r:id="rId6"/>
              </a:rPr>
              <a:t>mgranof@bidmc.harvard.edu</a:t>
            </a:r>
            <a:r>
              <a:rPr lang="en-US" sz="2459">
                <a:solidFill>
                  <a:srgbClr val="201761"/>
                </a:solidFill>
                <a:latin typeface="Montserrat"/>
                <a:ea typeface="Montserrat"/>
                <a:cs typeface="Montserrat"/>
                <a:sym typeface="Montserrat"/>
              </a:rPr>
              <a:t>)</a:t>
            </a:r>
            <a:endParaRPr sz="2459">
              <a:solidFill>
                <a:srgbClr val="201761"/>
              </a:solidFill>
              <a:latin typeface="Montserrat"/>
              <a:ea typeface="Montserrat"/>
              <a:cs typeface="Montserrat"/>
              <a:sym typeface="Montserrat"/>
            </a:endParaRPr>
          </a:p>
          <a:p>
            <a:pPr indent="0" lvl="0" marL="0" rtl="0" algn="l">
              <a:lnSpc>
                <a:spcPct val="115000"/>
              </a:lnSpc>
              <a:spcBef>
                <a:spcPts val="0"/>
              </a:spcBef>
              <a:spcAft>
                <a:spcPts val="0"/>
              </a:spcAft>
              <a:buNone/>
            </a:pPr>
            <a:r>
              <a:rPr lang="en-US" sz="2459">
                <a:solidFill>
                  <a:srgbClr val="201761"/>
                </a:solidFill>
                <a:latin typeface="Montserrat"/>
                <a:ea typeface="Montserrat"/>
                <a:cs typeface="Montserrat"/>
                <a:sym typeface="Montserrat"/>
              </a:rPr>
              <a:t>Kathryn Ledley (</a:t>
            </a:r>
            <a:r>
              <a:rPr lang="en-US" sz="2459" u="sng">
                <a:solidFill>
                  <a:schemeClr val="hlink"/>
                </a:solidFill>
                <a:latin typeface="Montserrat"/>
                <a:ea typeface="Montserrat"/>
                <a:cs typeface="Montserrat"/>
                <a:sym typeface="Montserrat"/>
                <a:hlinkClick r:id="rId7"/>
              </a:rPr>
              <a:t>kledley@bidmc.harvard.edu</a:t>
            </a:r>
            <a:r>
              <a:rPr lang="en-US" sz="2459">
                <a:solidFill>
                  <a:srgbClr val="201761"/>
                </a:solidFill>
                <a:latin typeface="Montserrat"/>
                <a:ea typeface="Montserrat"/>
                <a:cs typeface="Montserrat"/>
                <a:sym typeface="Montserrat"/>
              </a:rPr>
              <a:t>)</a:t>
            </a:r>
            <a:endParaRPr sz="2459">
              <a:solidFill>
                <a:srgbClr val="201761"/>
              </a:solidFill>
              <a:latin typeface="Montserrat"/>
              <a:ea typeface="Montserrat"/>
              <a:cs typeface="Montserrat"/>
              <a:sym typeface="Montserra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4FF"/>
        </a:solidFill>
      </p:bgPr>
    </p:bg>
    <p:spTree>
      <p:nvGrpSpPr>
        <p:cNvPr id="156" name="Shape 156"/>
        <p:cNvGrpSpPr/>
        <p:nvPr/>
      </p:nvGrpSpPr>
      <p:grpSpPr>
        <a:xfrm>
          <a:off x="0" y="0"/>
          <a:ext cx="0" cy="0"/>
          <a:chOff x="0" y="0"/>
          <a:chExt cx="0" cy="0"/>
        </a:xfrm>
      </p:grpSpPr>
      <p:sp>
        <p:nvSpPr>
          <p:cNvPr id="157" name="Google Shape;157;g3edb67c0a26_0_24"/>
          <p:cNvSpPr/>
          <p:nvPr/>
        </p:nvSpPr>
        <p:spPr>
          <a:xfrm>
            <a:off x="12750900" y="0"/>
            <a:ext cx="5537095" cy="1059472"/>
          </a:xfrm>
          <a:custGeom>
            <a:rect b="b" l="l" r="r" t="t"/>
            <a:pathLst>
              <a:path extrusionOk="0" h="617768" w="3228627">
                <a:moveTo>
                  <a:pt x="0" y="0"/>
                </a:moveTo>
                <a:lnTo>
                  <a:pt x="3228628" y="0"/>
                </a:lnTo>
                <a:lnTo>
                  <a:pt x="3228628" y="617767"/>
                </a:lnTo>
                <a:lnTo>
                  <a:pt x="0" y="617767"/>
                </a:lnTo>
                <a:lnTo>
                  <a:pt x="0" y="0"/>
                </a:lnTo>
                <a:close/>
              </a:path>
            </a:pathLst>
          </a:custGeom>
          <a:blipFill rotWithShape="1">
            <a:blip r:embed="rId3">
              <a:alphaModFix/>
            </a:blip>
            <a:stretch>
              <a:fillRect b="-102721" l="-1609" r="0" t="-9599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8" name="Google Shape;158;g3edb67c0a26_0_24"/>
          <p:cNvSpPr txBox="1"/>
          <p:nvPr/>
        </p:nvSpPr>
        <p:spPr>
          <a:xfrm>
            <a:off x="258675" y="164700"/>
            <a:ext cx="10239000" cy="4071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None/>
            </a:pPr>
            <a:r>
              <a:rPr b="1" lang="en-US" sz="4159">
                <a:solidFill>
                  <a:srgbClr val="201761"/>
                </a:solidFill>
                <a:latin typeface="Montserrat"/>
                <a:ea typeface="Montserrat"/>
                <a:cs typeface="Montserrat"/>
                <a:sym typeface="Montserrat"/>
              </a:rPr>
              <a:t>Case #2 Summary - Daniel, Age 27</a:t>
            </a:r>
            <a:endParaRPr b="1" sz="41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sz="29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sz="29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sz="2959">
              <a:solidFill>
                <a:srgbClr val="201761"/>
              </a:solidFill>
              <a:latin typeface="Montserrat"/>
              <a:ea typeface="Montserrat"/>
              <a:cs typeface="Montserrat"/>
              <a:sym typeface="Montserrat"/>
            </a:endParaRPr>
          </a:p>
          <a:p>
            <a:pPr indent="0" lvl="0" marL="0" marR="0" rtl="0" algn="ctr">
              <a:lnSpc>
                <a:spcPct val="115000"/>
              </a:lnSpc>
              <a:spcBef>
                <a:spcPts val="0"/>
              </a:spcBef>
              <a:spcAft>
                <a:spcPts val="0"/>
              </a:spcAft>
              <a:buNone/>
            </a:pPr>
            <a:r>
              <a:t/>
            </a:r>
            <a:endParaRPr b="1" sz="29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sz="29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b="1" sz="3059">
              <a:solidFill>
                <a:srgbClr val="201761"/>
              </a:solidFill>
              <a:latin typeface="Montserrat"/>
              <a:ea typeface="Montserrat"/>
              <a:cs typeface="Montserrat"/>
              <a:sym typeface="Montserrat"/>
            </a:endParaRPr>
          </a:p>
        </p:txBody>
      </p:sp>
      <p:sp>
        <p:nvSpPr>
          <p:cNvPr id="159" name="Google Shape;159;g3edb67c0a26_0_24"/>
          <p:cNvSpPr txBox="1"/>
          <p:nvPr/>
        </p:nvSpPr>
        <p:spPr>
          <a:xfrm>
            <a:off x="258675" y="1795950"/>
            <a:ext cx="8759100" cy="5354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2759">
                <a:solidFill>
                  <a:srgbClr val="201761"/>
                </a:solidFill>
                <a:latin typeface="Montserrat"/>
                <a:ea typeface="Montserrat"/>
                <a:cs typeface="Montserrat"/>
                <a:sym typeface="Montserrat"/>
              </a:rPr>
              <a:t>Case Overview:</a:t>
            </a:r>
            <a:r>
              <a:rPr lang="en-US" sz="2759">
                <a:solidFill>
                  <a:srgbClr val="201761"/>
                </a:solidFill>
                <a:latin typeface="Montserrat"/>
                <a:ea typeface="Montserrat"/>
                <a:cs typeface="Montserrat"/>
                <a:sym typeface="Montserrat"/>
              </a:rPr>
              <a:t> </a:t>
            </a:r>
            <a:endParaRPr sz="2759">
              <a:solidFill>
                <a:srgbClr val="201761"/>
              </a:solidFill>
              <a:latin typeface="Montserrat"/>
              <a:ea typeface="Montserrat"/>
              <a:cs typeface="Montserrat"/>
              <a:sym typeface="Montserrat"/>
            </a:endParaRPr>
          </a:p>
          <a:p>
            <a:pPr indent="0" lvl="0" marL="0" rtl="0" algn="l">
              <a:lnSpc>
                <a:spcPct val="115000"/>
              </a:lnSpc>
              <a:spcBef>
                <a:spcPts val="0"/>
              </a:spcBef>
              <a:spcAft>
                <a:spcPts val="0"/>
              </a:spcAft>
              <a:buNone/>
            </a:pPr>
            <a:r>
              <a:t/>
            </a:r>
            <a:endParaRPr i="1" sz="2759">
              <a:solidFill>
                <a:srgbClr val="201761"/>
              </a:solidFill>
              <a:latin typeface="Montserrat"/>
              <a:ea typeface="Montserrat"/>
              <a:cs typeface="Montserrat"/>
              <a:sym typeface="Montserrat"/>
            </a:endParaRPr>
          </a:p>
          <a:p>
            <a:pPr indent="-381000" lvl="0" marL="457200" marR="0" rtl="0" algn="l">
              <a:lnSpc>
                <a:spcPct val="115000"/>
              </a:lnSpc>
              <a:spcBef>
                <a:spcPts val="0"/>
              </a:spcBef>
              <a:spcAft>
                <a:spcPts val="0"/>
              </a:spcAft>
              <a:buClr>
                <a:srgbClr val="201761"/>
              </a:buClr>
              <a:buSzPts val="2400"/>
              <a:buFont typeface="Montserrat"/>
              <a:buChar char="●"/>
            </a:pPr>
            <a:r>
              <a:rPr lang="en-US" sz="2400">
                <a:solidFill>
                  <a:srgbClr val="201761"/>
                </a:solidFill>
                <a:latin typeface="Montserrat"/>
                <a:ea typeface="Montserrat"/>
                <a:cs typeface="Montserrat"/>
                <a:sym typeface="Montserrat"/>
              </a:rPr>
              <a:t>27 year old male; diagnosis Bipolar II</a:t>
            </a:r>
            <a:endParaRPr sz="2400">
              <a:solidFill>
                <a:srgbClr val="201761"/>
              </a:solidFill>
              <a:latin typeface="Montserrat"/>
              <a:ea typeface="Montserrat"/>
              <a:cs typeface="Montserrat"/>
              <a:sym typeface="Montserrat"/>
            </a:endParaRPr>
          </a:p>
          <a:p>
            <a:pPr indent="-381000" lvl="0" marL="457200" marR="0" rtl="0" algn="l">
              <a:lnSpc>
                <a:spcPct val="115000"/>
              </a:lnSpc>
              <a:spcBef>
                <a:spcPts val="0"/>
              </a:spcBef>
              <a:spcAft>
                <a:spcPts val="0"/>
              </a:spcAft>
              <a:buClr>
                <a:srgbClr val="201761"/>
              </a:buClr>
              <a:buSzPts val="2400"/>
              <a:buFont typeface="Montserrat"/>
              <a:buChar char="●"/>
            </a:pPr>
            <a:r>
              <a:rPr lang="en-US" sz="2400" u="sng">
                <a:solidFill>
                  <a:srgbClr val="201761"/>
                </a:solidFill>
                <a:latin typeface="Montserrat"/>
                <a:ea typeface="Montserrat"/>
                <a:cs typeface="Montserrat"/>
                <a:sym typeface="Montserrat"/>
              </a:rPr>
              <a:t>Patient history:</a:t>
            </a:r>
            <a:r>
              <a:rPr lang="en-US" sz="2400">
                <a:solidFill>
                  <a:srgbClr val="201761"/>
                </a:solidFill>
                <a:latin typeface="Montserrat"/>
                <a:ea typeface="Montserrat"/>
                <a:cs typeface="Montserrat"/>
                <a:sym typeface="Montserrat"/>
              </a:rPr>
              <a:t> family history of bipolar, previously diagnosed with unipolar depression, revised to Bipolar II. No prior hospitalizations.</a:t>
            </a:r>
            <a:endParaRPr sz="2400">
              <a:solidFill>
                <a:srgbClr val="201761"/>
              </a:solidFill>
              <a:latin typeface="Montserrat"/>
              <a:ea typeface="Montserrat"/>
              <a:cs typeface="Montserrat"/>
              <a:sym typeface="Montserrat"/>
            </a:endParaRPr>
          </a:p>
          <a:p>
            <a:pPr indent="-381000" lvl="0" marL="457200" marR="0" rtl="0" algn="l">
              <a:lnSpc>
                <a:spcPct val="115000"/>
              </a:lnSpc>
              <a:spcBef>
                <a:spcPts val="0"/>
              </a:spcBef>
              <a:spcAft>
                <a:spcPts val="0"/>
              </a:spcAft>
              <a:buClr>
                <a:srgbClr val="201761"/>
              </a:buClr>
              <a:buSzPts val="2400"/>
              <a:buFont typeface="Montserrat"/>
              <a:buChar char="●"/>
            </a:pPr>
            <a:r>
              <a:rPr lang="en-US" sz="2400">
                <a:solidFill>
                  <a:srgbClr val="201761"/>
                </a:solidFill>
                <a:latin typeface="Montserrat"/>
                <a:ea typeface="Montserrat"/>
                <a:cs typeface="Montserrat"/>
                <a:sym typeface="Montserrat"/>
              </a:rPr>
              <a:t>Periodic hypomanic episodes characterized by creative overproduction, the linking together of unrelated interests, sleep disturbance</a:t>
            </a:r>
            <a:endParaRPr sz="2400">
              <a:solidFill>
                <a:srgbClr val="201761"/>
              </a:solidFill>
              <a:latin typeface="Montserrat"/>
              <a:ea typeface="Montserrat"/>
              <a:cs typeface="Montserrat"/>
              <a:sym typeface="Montserrat"/>
            </a:endParaRPr>
          </a:p>
          <a:p>
            <a:pPr indent="-381000" lvl="0" marL="457200" marR="0" rtl="0" algn="l">
              <a:lnSpc>
                <a:spcPct val="115000"/>
              </a:lnSpc>
              <a:spcBef>
                <a:spcPts val="0"/>
              </a:spcBef>
              <a:spcAft>
                <a:spcPts val="0"/>
              </a:spcAft>
              <a:buClr>
                <a:srgbClr val="201761"/>
              </a:buClr>
              <a:buSzPts val="2400"/>
              <a:buFont typeface="Montserrat"/>
              <a:buChar char="●"/>
            </a:pPr>
            <a:r>
              <a:rPr lang="en-US" sz="2400">
                <a:solidFill>
                  <a:srgbClr val="201761"/>
                </a:solidFill>
                <a:latin typeface="Montserrat"/>
                <a:ea typeface="Montserrat"/>
                <a:cs typeface="Montserrat"/>
                <a:sym typeface="Montserrat"/>
              </a:rPr>
              <a:t>Psychoeducation, medication, and relapse prevention plans have resulted in high insight and early alerts to clinicians</a:t>
            </a:r>
            <a:endParaRPr sz="2400">
              <a:solidFill>
                <a:srgbClr val="201761"/>
              </a:solidFill>
              <a:latin typeface="Montserrat"/>
              <a:ea typeface="Montserrat"/>
              <a:cs typeface="Montserrat"/>
              <a:sym typeface="Montserrat"/>
            </a:endParaRPr>
          </a:p>
        </p:txBody>
      </p:sp>
      <p:sp>
        <p:nvSpPr>
          <p:cNvPr id="160" name="Google Shape;160;g3edb67c0a26_0_24"/>
          <p:cNvSpPr txBox="1"/>
          <p:nvPr/>
        </p:nvSpPr>
        <p:spPr>
          <a:xfrm>
            <a:off x="10497675" y="1675550"/>
            <a:ext cx="7571100" cy="8328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2759">
                <a:solidFill>
                  <a:srgbClr val="201761"/>
                </a:solidFill>
                <a:latin typeface="Montserrat"/>
                <a:ea typeface="Montserrat"/>
                <a:cs typeface="Montserrat"/>
                <a:sym typeface="Montserrat"/>
              </a:rPr>
              <a:t>Recent Regression &amp; AI Disclosure:</a:t>
            </a:r>
            <a:r>
              <a:rPr lang="en-US" sz="2759">
                <a:solidFill>
                  <a:srgbClr val="201761"/>
                </a:solidFill>
                <a:latin typeface="Montserrat"/>
                <a:ea typeface="Montserrat"/>
                <a:cs typeface="Montserrat"/>
                <a:sym typeface="Montserrat"/>
              </a:rPr>
              <a:t> </a:t>
            </a:r>
            <a:endParaRPr sz="2759">
              <a:solidFill>
                <a:srgbClr val="201761"/>
              </a:solidFill>
              <a:latin typeface="Montserrat"/>
              <a:ea typeface="Montserrat"/>
              <a:cs typeface="Montserrat"/>
              <a:sym typeface="Montserrat"/>
            </a:endParaRPr>
          </a:p>
          <a:p>
            <a:pPr indent="0" lvl="0" marL="0" rtl="0" algn="l">
              <a:lnSpc>
                <a:spcPct val="115000"/>
              </a:lnSpc>
              <a:spcBef>
                <a:spcPts val="0"/>
              </a:spcBef>
              <a:spcAft>
                <a:spcPts val="0"/>
              </a:spcAft>
              <a:buNone/>
            </a:pPr>
            <a:r>
              <a:t/>
            </a:r>
            <a:endParaRPr i="1" sz="2759">
              <a:solidFill>
                <a:srgbClr val="201761"/>
              </a:solidFill>
              <a:latin typeface="Montserrat"/>
              <a:ea typeface="Montserrat"/>
              <a:cs typeface="Montserrat"/>
              <a:sym typeface="Montserrat"/>
            </a:endParaRPr>
          </a:p>
          <a:p>
            <a:pPr indent="-381000" lvl="0" marL="457200" rtl="0" algn="l">
              <a:lnSpc>
                <a:spcPct val="115000"/>
              </a:lnSpc>
              <a:spcBef>
                <a:spcPts val="0"/>
              </a:spcBef>
              <a:spcAft>
                <a:spcPts val="0"/>
              </a:spcAft>
              <a:buClr>
                <a:srgbClr val="201761"/>
              </a:buClr>
              <a:buSzPts val="2400"/>
              <a:buFont typeface="Montserrat"/>
              <a:buChar char="●"/>
            </a:pPr>
            <a:r>
              <a:rPr lang="en-US" sz="2400">
                <a:solidFill>
                  <a:srgbClr val="201761"/>
                </a:solidFill>
                <a:latin typeface="Montserrat"/>
                <a:ea typeface="Montserrat"/>
                <a:cs typeface="Montserrat"/>
                <a:sym typeface="Montserrat"/>
              </a:rPr>
              <a:t>Elevated, expansive mood with pressured speech and flight of ideas during session.</a:t>
            </a:r>
            <a:endParaRPr sz="2400">
              <a:solidFill>
                <a:srgbClr val="201761"/>
              </a:solidFill>
              <a:latin typeface="Montserrat"/>
              <a:ea typeface="Montserrat"/>
              <a:cs typeface="Montserrat"/>
              <a:sym typeface="Montserrat"/>
            </a:endParaRPr>
          </a:p>
          <a:p>
            <a:pPr indent="-381000" lvl="0" marL="457200" rtl="0" algn="l">
              <a:lnSpc>
                <a:spcPct val="115000"/>
              </a:lnSpc>
              <a:spcBef>
                <a:spcPts val="0"/>
              </a:spcBef>
              <a:spcAft>
                <a:spcPts val="0"/>
              </a:spcAft>
              <a:buClr>
                <a:srgbClr val="201761"/>
              </a:buClr>
              <a:buSzPts val="2400"/>
              <a:buFont typeface="Montserrat"/>
              <a:buChar char="●"/>
            </a:pPr>
            <a:r>
              <a:rPr lang="en-US" sz="2400">
                <a:solidFill>
                  <a:srgbClr val="201761"/>
                </a:solidFill>
                <a:latin typeface="Montserrat"/>
                <a:ea typeface="Montserrat"/>
                <a:cs typeface="Montserrat"/>
                <a:sym typeface="Montserrat"/>
              </a:rPr>
              <a:t>Markedly reduced sleep, by his own report two to three hours per night, without daytime fatigue.</a:t>
            </a:r>
            <a:endParaRPr sz="2400">
              <a:solidFill>
                <a:srgbClr val="201761"/>
              </a:solidFill>
              <a:latin typeface="Montserrat"/>
              <a:ea typeface="Montserrat"/>
              <a:cs typeface="Montserrat"/>
              <a:sym typeface="Montserrat"/>
            </a:endParaRPr>
          </a:p>
          <a:p>
            <a:pPr indent="-381000" lvl="0" marL="457200" rtl="0" algn="l">
              <a:lnSpc>
                <a:spcPct val="115000"/>
              </a:lnSpc>
              <a:spcBef>
                <a:spcPts val="0"/>
              </a:spcBef>
              <a:spcAft>
                <a:spcPts val="0"/>
              </a:spcAft>
              <a:buClr>
                <a:srgbClr val="201761"/>
              </a:buClr>
              <a:buSzPts val="2400"/>
              <a:buFont typeface="Montserrat"/>
              <a:buChar char="●"/>
            </a:pPr>
            <a:r>
              <a:rPr lang="en-US" sz="2400">
                <a:solidFill>
                  <a:srgbClr val="201761"/>
                </a:solidFill>
                <a:latin typeface="Montserrat"/>
                <a:ea typeface="Montserrat"/>
                <a:cs typeface="Montserrat"/>
                <a:sym typeface="Montserrat"/>
              </a:rPr>
              <a:t>Grandiose elaboration of a long-standing book project into a single “unifying framework</a:t>
            </a:r>
            <a:endParaRPr sz="2400">
              <a:solidFill>
                <a:srgbClr val="201761"/>
              </a:solidFill>
              <a:latin typeface="Montserrat"/>
              <a:ea typeface="Montserrat"/>
              <a:cs typeface="Montserrat"/>
              <a:sym typeface="Montserrat"/>
            </a:endParaRPr>
          </a:p>
          <a:p>
            <a:pPr indent="-381000" lvl="0" marL="457200" rtl="0" algn="l">
              <a:lnSpc>
                <a:spcPct val="115000"/>
              </a:lnSpc>
              <a:spcBef>
                <a:spcPts val="0"/>
              </a:spcBef>
              <a:spcAft>
                <a:spcPts val="0"/>
              </a:spcAft>
              <a:buClr>
                <a:srgbClr val="201761"/>
              </a:buClr>
              <a:buSzPts val="2400"/>
              <a:buFont typeface="Montserrat"/>
              <a:buChar char="●"/>
            </a:pPr>
            <a:r>
              <a:rPr lang="en-US" sz="2400">
                <a:solidFill>
                  <a:srgbClr val="201761"/>
                </a:solidFill>
                <a:latin typeface="Montserrat"/>
                <a:ea typeface="Montserrat"/>
                <a:cs typeface="Montserrat"/>
                <a:sym typeface="Montserrat"/>
              </a:rPr>
              <a:t>Self-directed tapering of lamotrigine over the preceding ten days, on the reasoning that the medication was “dampening” his thinking.</a:t>
            </a:r>
            <a:endParaRPr sz="2400">
              <a:solidFill>
                <a:srgbClr val="201761"/>
              </a:solidFill>
              <a:latin typeface="Montserrat"/>
              <a:ea typeface="Montserrat"/>
              <a:cs typeface="Montserrat"/>
              <a:sym typeface="Montserrat"/>
            </a:endParaRPr>
          </a:p>
          <a:p>
            <a:pPr indent="-381000" lvl="0" marL="457200" rtl="0" algn="l">
              <a:lnSpc>
                <a:spcPct val="115000"/>
              </a:lnSpc>
              <a:spcBef>
                <a:spcPts val="0"/>
              </a:spcBef>
              <a:spcAft>
                <a:spcPts val="0"/>
              </a:spcAft>
              <a:buClr>
                <a:srgbClr val="201761"/>
              </a:buClr>
              <a:buSzPts val="2400"/>
              <a:buFont typeface="Montserrat"/>
              <a:buChar char="●"/>
            </a:pPr>
            <a:r>
              <a:rPr lang="en-US" sz="2400">
                <a:solidFill>
                  <a:srgbClr val="201761"/>
                </a:solidFill>
                <a:latin typeface="Montserrat"/>
                <a:ea typeface="Montserrat"/>
                <a:cs typeface="Montserrat"/>
                <a:sym typeface="Montserrat"/>
              </a:rPr>
              <a:t>Withdrawal from routine commitments, with most waking hours outside work directed at the project.</a:t>
            </a:r>
            <a:endParaRPr sz="2400">
              <a:solidFill>
                <a:srgbClr val="201761"/>
              </a:solidFill>
              <a:latin typeface="Montserrat"/>
              <a:ea typeface="Montserrat"/>
              <a:cs typeface="Montserrat"/>
              <a:sym typeface="Montserrat"/>
            </a:endParaRPr>
          </a:p>
          <a:p>
            <a:pPr indent="-381000" lvl="0" marL="457200" rtl="0" algn="l">
              <a:lnSpc>
                <a:spcPct val="115000"/>
              </a:lnSpc>
              <a:spcBef>
                <a:spcPts val="0"/>
              </a:spcBef>
              <a:spcAft>
                <a:spcPts val="0"/>
              </a:spcAft>
              <a:buClr>
                <a:srgbClr val="201761"/>
              </a:buClr>
              <a:buSzPts val="2400"/>
              <a:buFont typeface="Montserrat"/>
              <a:buChar char="●"/>
            </a:pPr>
            <a:r>
              <a:rPr lang="en-US" sz="2400">
                <a:solidFill>
                  <a:srgbClr val="201761"/>
                </a:solidFill>
                <a:latin typeface="Montserrat"/>
                <a:ea typeface="Montserrat"/>
                <a:cs typeface="Montserrat"/>
                <a:sym typeface="Montserrat"/>
              </a:rPr>
              <a:t>Disclosed AI-use openly to clinician, described it as a “thought partner”</a:t>
            </a:r>
            <a:endParaRPr sz="2400">
              <a:solidFill>
                <a:srgbClr val="201761"/>
              </a:solidFill>
              <a:latin typeface="Montserrat"/>
              <a:ea typeface="Montserrat"/>
              <a:cs typeface="Montserrat"/>
              <a:sym typeface="Montserrat"/>
            </a:endParaRPr>
          </a:p>
        </p:txBody>
      </p:sp>
      <p:sp>
        <p:nvSpPr>
          <p:cNvPr id="161" name="Google Shape;161;g3edb67c0a26_0_24"/>
          <p:cNvSpPr/>
          <p:nvPr/>
        </p:nvSpPr>
        <p:spPr>
          <a:xfrm>
            <a:off x="258675" y="7548250"/>
            <a:ext cx="8870400" cy="2449200"/>
          </a:xfrm>
          <a:prstGeom prst="rect">
            <a:avLst/>
          </a:prstGeom>
          <a:solidFill>
            <a:srgbClr val="20176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62" name="Google Shape;162;g3edb67c0a26_0_24"/>
          <p:cNvSpPr txBox="1"/>
          <p:nvPr/>
        </p:nvSpPr>
        <p:spPr>
          <a:xfrm>
            <a:off x="369975" y="7693000"/>
            <a:ext cx="8759100" cy="215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3200">
                <a:solidFill>
                  <a:srgbClr val="E8E4FF"/>
                </a:solidFill>
                <a:latin typeface="Lato"/>
                <a:ea typeface="Lato"/>
                <a:cs typeface="Lato"/>
                <a:sym typeface="Lato"/>
              </a:rPr>
              <a:t>Clinical implication:</a:t>
            </a:r>
            <a:r>
              <a:rPr lang="en-US" sz="3200">
                <a:solidFill>
                  <a:srgbClr val="E8E4FF"/>
                </a:solidFill>
                <a:latin typeface="Lato"/>
                <a:ea typeface="Lato"/>
                <a:cs typeface="Lato"/>
                <a:sym typeface="Lato"/>
              </a:rPr>
              <a:t> AI functions as an collaborator in the elaboration of hypomanic overproduction, creating a feedback loop of interaction without meaningful reality testing. </a:t>
            </a:r>
            <a:endParaRPr sz="3200">
              <a:solidFill>
                <a:srgbClr val="E8E4FF"/>
              </a:solidFill>
              <a:latin typeface="Lato"/>
              <a:ea typeface="Lato"/>
              <a:cs typeface="Lato"/>
              <a:sym typeface="La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4FF"/>
        </a:solidFill>
      </p:bgPr>
    </p:bg>
    <p:spTree>
      <p:nvGrpSpPr>
        <p:cNvPr id="166" name="Shape 166"/>
        <p:cNvGrpSpPr/>
        <p:nvPr/>
      </p:nvGrpSpPr>
      <p:grpSpPr>
        <a:xfrm>
          <a:off x="0" y="0"/>
          <a:ext cx="0" cy="0"/>
          <a:chOff x="0" y="0"/>
          <a:chExt cx="0" cy="0"/>
        </a:xfrm>
      </p:grpSpPr>
      <p:sp>
        <p:nvSpPr>
          <p:cNvPr id="167" name="Google Shape;167;g3edb67c0a26_0_70"/>
          <p:cNvSpPr/>
          <p:nvPr/>
        </p:nvSpPr>
        <p:spPr>
          <a:xfrm>
            <a:off x="12750900" y="0"/>
            <a:ext cx="5537095" cy="1059472"/>
          </a:xfrm>
          <a:custGeom>
            <a:rect b="b" l="l" r="r" t="t"/>
            <a:pathLst>
              <a:path extrusionOk="0" h="617768" w="3228627">
                <a:moveTo>
                  <a:pt x="0" y="0"/>
                </a:moveTo>
                <a:lnTo>
                  <a:pt x="3228628" y="0"/>
                </a:lnTo>
                <a:lnTo>
                  <a:pt x="3228628" y="617767"/>
                </a:lnTo>
                <a:lnTo>
                  <a:pt x="0" y="617767"/>
                </a:lnTo>
                <a:lnTo>
                  <a:pt x="0" y="0"/>
                </a:lnTo>
                <a:close/>
              </a:path>
            </a:pathLst>
          </a:custGeom>
          <a:blipFill rotWithShape="1">
            <a:blip r:embed="rId3">
              <a:alphaModFix/>
            </a:blip>
            <a:stretch>
              <a:fillRect b="-102721" l="-1609" r="0" t="-9599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168" name="Google Shape;168;g3edb67c0a26_0_70" title="Gemini_Generated_Image_5hkfd85hkfd85hkf.png"/>
          <p:cNvPicPr preferRelativeResize="0"/>
          <p:nvPr/>
        </p:nvPicPr>
        <p:blipFill>
          <a:blip r:embed="rId4">
            <a:alphaModFix/>
          </a:blip>
          <a:stretch>
            <a:fillRect/>
          </a:stretch>
        </p:blipFill>
        <p:spPr>
          <a:xfrm>
            <a:off x="6242449" y="4035226"/>
            <a:ext cx="5650498" cy="4985765"/>
          </a:xfrm>
          <a:prstGeom prst="rect">
            <a:avLst/>
          </a:prstGeom>
          <a:noFill/>
          <a:ln>
            <a:noFill/>
          </a:ln>
        </p:spPr>
      </p:pic>
      <p:pic>
        <p:nvPicPr>
          <p:cNvPr id="169" name="Google Shape;169;g3edb67c0a26_0_70" title="Gemini_Generated_Image_1gyham1gyham1gyh.png"/>
          <p:cNvPicPr preferRelativeResize="0"/>
          <p:nvPr/>
        </p:nvPicPr>
        <p:blipFill>
          <a:blip r:embed="rId5">
            <a:alphaModFix/>
          </a:blip>
          <a:stretch>
            <a:fillRect/>
          </a:stretch>
        </p:blipFill>
        <p:spPr>
          <a:xfrm>
            <a:off x="12075057" y="4035228"/>
            <a:ext cx="6017318" cy="4985768"/>
          </a:xfrm>
          <a:prstGeom prst="rect">
            <a:avLst/>
          </a:prstGeom>
          <a:noFill/>
          <a:ln>
            <a:noFill/>
          </a:ln>
        </p:spPr>
      </p:pic>
      <p:sp>
        <p:nvSpPr>
          <p:cNvPr id="170" name="Google Shape;170;g3edb67c0a26_0_70"/>
          <p:cNvSpPr txBox="1"/>
          <p:nvPr/>
        </p:nvSpPr>
        <p:spPr>
          <a:xfrm>
            <a:off x="16278650" y="1188600"/>
            <a:ext cx="2009400" cy="1200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100">
                <a:latin typeface="Montserrat"/>
                <a:ea typeface="Montserrat"/>
                <a:cs typeface="Montserrat"/>
                <a:sym typeface="Montserrat"/>
              </a:rPr>
              <a:t>Source: </a:t>
            </a:r>
            <a:endParaRPr sz="1100">
              <a:latin typeface="Montserrat"/>
              <a:ea typeface="Montserrat"/>
              <a:cs typeface="Montserrat"/>
              <a:sym typeface="Montserrat"/>
            </a:endParaRPr>
          </a:p>
          <a:p>
            <a:pPr indent="0" lvl="0" marL="0" rtl="0" algn="l">
              <a:spcBef>
                <a:spcPts val="0"/>
              </a:spcBef>
              <a:spcAft>
                <a:spcPts val="0"/>
              </a:spcAft>
              <a:buNone/>
            </a:pPr>
            <a:r>
              <a:t/>
            </a:r>
            <a:endParaRPr sz="1100">
              <a:latin typeface="Montserrat"/>
              <a:ea typeface="Montserrat"/>
              <a:cs typeface="Montserrat"/>
              <a:sym typeface="Montserrat"/>
            </a:endParaRPr>
          </a:p>
          <a:p>
            <a:pPr indent="0" lvl="0" marL="0" rtl="0" algn="l">
              <a:spcBef>
                <a:spcPts val="0"/>
              </a:spcBef>
              <a:spcAft>
                <a:spcPts val="0"/>
              </a:spcAft>
              <a:buNone/>
            </a:pPr>
            <a:r>
              <a:rPr lang="en-US" sz="1100">
                <a:latin typeface="Montserrat"/>
                <a:ea typeface="Montserrat"/>
                <a:cs typeface="Montserrat"/>
                <a:sym typeface="Montserrat"/>
              </a:rPr>
              <a:t>https://www.nytimes.com/2025/08/08/technology/ai-chatbots-delusions-chatgpt.html</a:t>
            </a:r>
            <a:endParaRPr sz="1100">
              <a:latin typeface="Montserrat"/>
              <a:ea typeface="Montserrat"/>
              <a:cs typeface="Montserrat"/>
              <a:sym typeface="Montserrat"/>
            </a:endParaRPr>
          </a:p>
        </p:txBody>
      </p:sp>
      <p:sp>
        <p:nvSpPr>
          <p:cNvPr id="171" name="Google Shape;171;g3edb67c0a26_0_70"/>
          <p:cNvSpPr txBox="1"/>
          <p:nvPr/>
        </p:nvSpPr>
        <p:spPr>
          <a:xfrm>
            <a:off x="1029050" y="1624800"/>
            <a:ext cx="5213400" cy="7396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i="1" lang="en-US" sz="2159">
                <a:solidFill>
                  <a:srgbClr val="201761"/>
                </a:solidFill>
                <a:latin typeface="Montserrat"/>
                <a:ea typeface="Montserrat"/>
                <a:cs typeface="Montserrat"/>
                <a:sym typeface="Montserrat"/>
              </a:rPr>
              <a:t>ALLAN BROOKS CASE</a:t>
            </a:r>
            <a:endParaRPr b="1" i="1" sz="2159">
              <a:solidFill>
                <a:srgbClr val="201761"/>
              </a:solidFill>
              <a:latin typeface="Montserrat"/>
              <a:ea typeface="Montserrat"/>
              <a:cs typeface="Montserrat"/>
              <a:sym typeface="Montserrat"/>
            </a:endParaRPr>
          </a:p>
          <a:p>
            <a:pPr indent="0" lvl="0" marL="0" rtl="0" algn="l">
              <a:lnSpc>
                <a:spcPct val="115000"/>
              </a:lnSpc>
              <a:spcBef>
                <a:spcPts val="0"/>
              </a:spcBef>
              <a:spcAft>
                <a:spcPts val="0"/>
              </a:spcAft>
              <a:buNone/>
            </a:pPr>
            <a:r>
              <a:t/>
            </a:r>
            <a:endParaRPr sz="2159">
              <a:solidFill>
                <a:srgbClr val="201761"/>
              </a:solidFill>
              <a:latin typeface="Montserrat"/>
              <a:ea typeface="Montserrat"/>
              <a:cs typeface="Montserrat"/>
              <a:sym typeface="Montserrat"/>
            </a:endParaRPr>
          </a:p>
          <a:p>
            <a:pPr indent="0" lvl="0" marL="0" rtl="0" algn="l">
              <a:lnSpc>
                <a:spcPct val="115000"/>
              </a:lnSpc>
              <a:spcBef>
                <a:spcPts val="0"/>
              </a:spcBef>
              <a:spcAft>
                <a:spcPts val="0"/>
              </a:spcAft>
              <a:buClr>
                <a:schemeClr val="dk1"/>
              </a:buClr>
              <a:buSzPts val="1100"/>
              <a:buFont typeface="Arial"/>
              <a:buNone/>
            </a:pPr>
            <a:r>
              <a:rPr lang="en-US" sz="2159">
                <a:solidFill>
                  <a:srgbClr val="201761"/>
                </a:solidFill>
                <a:latin typeface="Montserrat"/>
                <a:ea typeface="Montserrat"/>
                <a:cs typeface="Montserrat"/>
                <a:sym typeface="Montserrat"/>
              </a:rPr>
              <a:t>“For three weeks in May, the fate of the world rested on the shoulders of a corporate recruiter on the outskirts of Toronto. Allan Brooks, 47, had discovered a novel mathematical formula, one that could take down the internet and power inventions like a force-field vest and a levitation beam. </a:t>
            </a:r>
            <a:endParaRPr sz="2159">
              <a:solidFill>
                <a:srgbClr val="201761"/>
              </a:solidFill>
              <a:latin typeface="Montserrat"/>
              <a:ea typeface="Montserrat"/>
              <a:cs typeface="Montserrat"/>
              <a:sym typeface="Montserrat"/>
            </a:endParaRPr>
          </a:p>
          <a:p>
            <a:pPr indent="0" lvl="0" marL="0" rtl="0" algn="l">
              <a:lnSpc>
                <a:spcPct val="115000"/>
              </a:lnSpc>
              <a:spcBef>
                <a:spcPts val="0"/>
              </a:spcBef>
              <a:spcAft>
                <a:spcPts val="0"/>
              </a:spcAft>
              <a:buClr>
                <a:schemeClr val="dk1"/>
              </a:buClr>
              <a:buSzPts val="1100"/>
              <a:buFont typeface="Arial"/>
              <a:buNone/>
            </a:pPr>
            <a:r>
              <a:t/>
            </a:r>
            <a:endParaRPr sz="2159">
              <a:solidFill>
                <a:srgbClr val="201761"/>
              </a:solidFill>
              <a:latin typeface="Montserrat"/>
              <a:ea typeface="Montserrat"/>
              <a:cs typeface="Montserrat"/>
              <a:sym typeface="Montserrat"/>
            </a:endParaRPr>
          </a:p>
          <a:p>
            <a:pPr indent="0" lvl="0" marL="0" rtl="0" algn="l">
              <a:lnSpc>
                <a:spcPct val="115000"/>
              </a:lnSpc>
              <a:spcBef>
                <a:spcPts val="0"/>
              </a:spcBef>
              <a:spcAft>
                <a:spcPts val="0"/>
              </a:spcAft>
              <a:buClr>
                <a:schemeClr val="dk1"/>
              </a:buClr>
              <a:buSzPts val="1100"/>
              <a:buFont typeface="Arial"/>
              <a:buNone/>
            </a:pPr>
            <a:r>
              <a:rPr lang="en-US" sz="2159">
                <a:solidFill>
                  <a:srgbClr val="201761"/>
                </a:solidFill>
                <a:latin typeface="Montserrat"/>
                <a:ea typeface="Montserrat"/>
                <a:cs typeface="Montserrat"/>
                <a:sym typeface="Montserrat"/>
              </a:rPr>
              <a:t>Or so he believed. </a:t>
            </a:r>
            <a:endParaRPr sz="2159">
              <a:solidFill>
                <a:srgbClr val="201761"/>
              </a:solidFill>
              <a:latin typeface="Montserrat"/>
              <a:ea typeface="Montserrat"/>
              <a:cs typeface="Montserrat"/>
              <a:sym typeface="Montserrat"/>
            </a:endParaRPr>
          </a:p>
          <a:p>
            <a:pPr indent="0" lvl="0" marL="0" rtl="0" algn="l">
              <a:lnSpc>
                <a:spcPct val="115000"/>
              </a:lnSpc>
              <a:spcBef>
                <a:spcPts val="0"/>
              </a:spcBef>
              <a:spcAft>
                <a:spcPts val="0"/>
              </a:spcAft>
              <a:buClr>
                <a:schemeClr val="dk1"/>
              </a:buClr>
              <a:buSzPts val="1100"/>
              <a:buFont typeface="Arial"/>
              <a:buNone/>
            </a:pPr>
            <a:r>
              <a:t/>
            </a:r>
            <a:endParaRPr sz="2159">
              <a:solidFill>
                <a:srgbClr val="201761"/>
              </a:solidFill>
              <a:latin typeface="Montserrat"/>
              <a:ea typeface="Montserrat"/>
              <a:cs typeface="Montserrat"/>
              <a:sym typeface="Montserrat"/>
            </a:endParaRPr>
          </a:p>
          <a:p>
            <a:pPr indent="0" lvl="0" marL="0" rtl="0" algn="l">
              <a:lnSpc>
                <a:spcPct val="115000"/>
              </a:lnSpc>
              <a:spcBef>
                <a:spcPts val="0"/>
              </a:spcBef>
              <a:spcAft>
                <a:spcPts val="0"/>
              </a:spcAft>
              <a:buNone/>
            </a:pPr>
            <a:r>
              <a:rPr lang="en-US" sz="2159">
                <a:solidFill>
                  <a:srgbClr val="201761"/>
                </a:solidFill>
                <a:latin typeface="Montserrat"/>
                <a:ea typeface="Montserrat"/>
                <a:cs typeface="Montserrat"/>
                <a:sym typeface="Montserrat"/>
              </a:rPr>
              <a:t>Mr. Brooks, who had no history of mental illness, embraced this fantastical scenario during conversations with ChatGPT that spanned 300 hours over 21 days.” </a:t>
            </a:r>
            <a:endParaRPr sz="2159">
              <a:solidFill>
                <a:srgbClr val="201761"/>
              </a:solidFill>
              <a:latin typeface="Montserrat"/>
              <a:ea typeface="Montserrat"/>
              <a:cs typeface="Montserrat"/>
              <a:sym typeface="Montserrat"/>
            </a:endParaRPr>
          </a:p>
        </p:txBody>
      </p:sp>
      <p:sp>
        <p:nvSpPr>
          <p:cNvPr id="172" name="Google Shape;172;g3edb67c0a26_0_70"/>
          <p:cNvSpPr txBox="1"/>
          <p:nvPr/>
        </p:nvSpPr>
        <p:spPr>
          <a:xfrm>
            <a:off x="0" y="0"/>
            <a:ext cx="8669700" cy="824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b="1" sz="4159">
              <a:solidFill>
                <a:srgbClr val="201761"/>
              </a:solidFill>
              <a:latin typeface="Montserrat"/>
              <a:ea typeface="Montserrat"/>
              <a:cs typeface="Montserrat"/>
              <a:sym typeface="Montserrat"/>
            </a:endParaRPr>
          </a:p>
        </p:txBody>
      </p:sp>
      <p:sp>
        <p:nvSpPr>
          <p:cNvPr id="173" name="Google Shape;173;g3edb67c0a26_0_70"/>
          <p:cNvSpPr txBox="1"/>
          <p:nvPr/>
        </p:nvSpPr>
        <p:spPr>
          <a:xfrm>
            <a:off x="7590950" y="2730300"/>
            <a:ext cx="8517300" cy="1077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900">
                <a:solidFill>
                  <a:schemeClr val="dk1"/>
                </a:solidFill>
                <a:latin typeface="Montserrat"/>
                <a:ea typeface="Montserrat"/>
                <a:cs typeface="Montserrat"/>
                <a:sym typeface="Montserrat"/>
              </a:rPr>
              <a:t>Even when Allan expressed doubt, the AI continued to affirm unreal thinking.</a:t>
            </a:r>
            <a:endParaRPr b="1" sz="2900">
              <a:solidFill>
                <a:schemeClr val="dk1"/>
              </a:solidFill>
              <a:latin typeface="Montserrat"/>
              <a:ea typeface="Montserrat"/>
              <a:cs typeface="Montserrat"/>
              <a:sym typeface="Montserrat"/>
            </a:endParaRPr>
          </a:p>
        </p:txBody>
      </p:sp>
      <p:sp>
        <p:nvSpPr>
          <p:cNvPr id="174" name="Google Shape;174;g3edb67c0a26_0_70"/>
          <p:cNvSpPr txBox="1"/>
          <p:nvPr/>
        </p:nvSpPr>
        <p:spPr>
          <a:xfrm>
            <a:off x="258675" y="164700"/>
            <a:ext cx="12253800" cy="4071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None/>
            </a:pPr>
            <a:r>
              <a:rPr b="1" lang="en-US" sz="4159">
                <a:solidFill>
                  <a:srgbClr val="201761"/>
                </a:solidFill>
                <a:latin typeface="Montserrat"/>
                <a:ea typeface="Montserrat"/>
                <a:cs typeface="Montserrat"/>
                <a:sym typeface="Montserrat"/>
              </a:rPr>
              <a:t>LLMs and Reality-Testing</a:t>
            </a:r>
            <a:endParaRPr b="1" sz="4159">
              <a:solidFill>
                <a:srgbClr val="201761"/>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i="1" sz="3059">
              <a:solidFill>
                <a:srgbClr val="201761"/>
              </a:solidFill>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cp:coreProperties>
</file>